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948" userDrawn="1">
          <p15:clr>
            <a:srgbClr val="A4A3A4"/>
          </p15:clr>
        </p15:guide>
        <p15:guide id="3" orient="horz" pos="3120">
          <p15:clr>
            <a:srgbClr val="A4A3A4"/>
          </p15:clr>
        </p15:guide>
        <p15:guide id="4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14"/>
    <p:restoredTop sz="86264"/>
  </p:normalViewPr>
  <p:slideViewPr>
    <p:cSldViewPr>
      <p:cViewPr>
        <p:scale>
          <a:sx n="235" d="100"/>
          <a:sy n="235" d="100"/>
        </p:scale>
        <p:origin x="160" y="-2880"/>
      </p:cViewPr>
      <p:guideLst>
        <p:guide orient="horz" pos="2880"/>
        <p:guide pos="2948"/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CB9DE3-BDD7-804F-B6D8-0494A12EB68B}" type="datetimeFigureOut">
              <a:rPr lang="de-DE" smtClean="0"/>
              <a:t>31.07.25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595F98-21AA-684C-ACF8-61924B9090E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080195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595F98-21AA-684C-ACF8-61924B9090EA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51685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2" y="3077283"/>
            <a:ext cx="5829300" cy="212337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1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23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4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71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959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1199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7439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3679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9918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329BC-0193-4A0A-A11A-F6C2761391EB}" type="datetimeFigureOut">
              <a:rPr lang="en-GB" smtClean="0"/>
              <a:t>31/07/2025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4C7FE-A8AE-41B9-8C34-CC5849DD2839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10632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329BC-0193-4A0A-A11A-F6C2761391EB}" type="datetimeFigureOut">
              <a:rPr lang="en-GB" smtClean="0"/>
              <a:t>31/07/2025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4C7FE-A8AE-41B9-8C34-CC5849DD2839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33916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96703"/>
            <a:ext cx="1543050" cy="845220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96703"/>
            <a:ext cx="4514850" cy="845220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329BC-0193-4A0A-A11A-F6C2761391EB}" type="datetimeFigureOut">
              <a:rPr lang="en-GB" smtClean="0"/>
              <a:t>31/07/2025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4C7FE-A8AE-41B9-8C34-CC5849DD2839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46422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329BC-0193-4A0A-A11A-F6C2761391EB}" type="datetimeFigureOut">
              <a:rPr lang="en-GB" smtClean="0"/>
              <a:t>31/07/2025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4C7FE-A8AE-41B9-8C34-CC5849DD2839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3506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6" y="6365523"/>
            <a:ext cx="5829300" cy="1967442"/>
          </a:xfrm>
        </p:spPr>
        <p:txBody>
          <a:bodyPr anchor="t"/>
          <a:lstStyle>
            <a:lvl1pPr algn="l">
              <a:defRPr sz="5459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6" y="4198590"/>
            <a:ext cx="5829300" cy="2166936"/>
          </a:xfrm>
        </p:spPr>
        <p:txBody>
          <a:bodyPr anchor="b"/>
          <a:lstStyle>
            <a:lvl1pPr marL="0" indent="0">
              <a:buNone/>
              <a:defRPr sz="2730">
                <a:solidFill>
                  <a:schemeClr val="tx1">
                    <a:tint val="75000"/>
                  </a:schemeClr>
                </a:solidFill>
              </a:defRPr>
            </a:lvl1pPr>
            <a:lvl2pPr marL="623987" indent="0">
              <a:buNone/>
              <a:defRPr sz="2457">
                <a:solidFill>
                  <a:schemeClr val="tx1">
                    <a:tint val="75000"/>
                  </a:schemeClr>
                </a:solidFill>
              </a:defRPr>
            </a:lvl2pPr>
            <a:lvl3pPr marL="1247973" indent="0">
              <a:buNone/>
              <a:defRPr sz="2184">
                <a:solidFill>
                  <a:schemeClr val="tx1">
                    <a:tint val="75000"/>
                  </a:schemeClr>
                </a:solidFill>
              </a:defRPr>
            </a:lvl3pPr>
            <a:lvl4pPr marL="1871960" indent="0">
              <a:buNone/>
              <a:defRPr sz="1911">
                <a:solidFill>
                  <a:schemeClr val="tx1">
                    <a:tint val="75000"/>
                  </a:schemeClr>
                </a:solidFill>
              </a:defRPr>
            </a:lvl4pPr>
            <a:lvl5pPr marL="2495946" indent="0">
              <a:buNone/>
              <a:defRPr sz="1911">
                <a:solidFill>
                  <a:schemeClr val="tx1">
                    <a:tint val="75000"/>
                  </a:schemeClr>
                </a:solidFill>
              </a:defRPr>
            </a:lvl5pPr>
            <a:lvl6pPr marL="3119933" indent="0">
              <a:buNone/>
              <a:defRPr sz="1911">
                <a:solidFill>
                  <a:schemeClr val="tx1">
                    <a:tint val="75000"/>
                  </a:schemeClr>
                </a:solidFill>
              </a:defRPr>
            </a:lvl6pPr>
            <a:lvl7pPr marL="3743919" indent="0">
              <a:buNone/>
              <a:defRPr sz="1911">
                <a:solidFill>
                  <a:schemeClr val="tx1">
                    <a:tint val="75000"/>
                  </a:schemeClr>
                </a:solidFill>
              </a:defRPr>
            </a:lvl7pPr>
            <a:lvl8pPr marL="4367906" indent="0">
              <a:buNone/>
              <a:defRPr sz="1911">
                <a:solidFill>
                  <a:schemeClr val="tx1">
                    <a:tint val="75000"/>
                  </a:schemeClr>
                </a:solidFill>
              </a:defRPr>
            </a:lvl8pPr>
            <a:lvl9pPr marL="4991892" indent="0">
              <a:buNone/>
              <a:defRPr sz="191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329BC-0193-4A0A-A11A-F6C2761391EB}" type="datetimeFigureOut">
              <a:rPr lang="en-GB" smtClean="0"/>
              <a:t>31/07/2025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4C7FE-A8AE-41B9-8C34-CC5849DD2839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01606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1" y="2311405"/>
            <a:ext cx="3028950" cy="6537502"/>
          </a:xfrm>
        </p:spPr>
        <p:txBody>
          <a:bodyPr/>
          <a:lstStyle>
            <a:lvl1pPr>
              <a:defRPr sz="3821"/>
            </a:lvl1pPr>
            <a:lvl2pPr>
              <a:defRPr sz="3276"/>
            </a:lvl2pPr>
            <a:lvl3pPr>
              <a:defRPr sz="2730"/>
            </a:lvl3pPr>
            <a:lvl4pPr>
              <a:defRPr sz="2457"/>
            </a:lvl4pPr>
            <a:lvl5pPr>
              <a:defRPr sz="2457"/>
            </a:lvl5pPr>
            <a:lvl6pPr>
              <a:defRPr sz="2457"/>
            </a:lvl6pPr>
            <a:lvl7pPr>
              <a:defRPr sz="2457"/>
            </a:lvl7pPr>
            <a:lvl8pPr>
              <a:defRPr sz="2457"/>
            </a:lvl8pPr>
            <a:lvl9pPr>
              <a:defRPr sz="245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311405"/>
            <a:ext cx="3028950" cy="6537502"/>
          </a:xfrm>
        </p:spPr>
        <p:txBody>
          <a:bodyPr/>
          <a:lstStyle>
            <a:lvl1pPr>
              <a:defRPr sz="3821"/>
            </a:lvl1pPr>
            <a:lvl2pPr>
              <a:defRPr sz="3276"/>
            </a:lvl2pPr>
            <a:lvl3pPr>
              <a:defRPr sz="2730"/>
            </a:lvl3pPr>
            <a:lvl4pPr>
              <a:defRPr sz="2457"/>
            </a:lvl4pPr>
            <a:lvl5pPr>
              <a:defRPr sz="2457"/>
            </a:lvl5pPr>
            <a:lvl6pPr>
              <a:defRPr sz="2457"/>
            </a:lvl6pPr>
            <a:lvl7pPr>
              <a:defRPr sz="2457"/>
            </a:lvl7pPr>
            <a:lvl8pPr>
              <a:defRPr sz="2457"/>
            </a:lvl8pPr>
            <a:lvl9pPr>
              <a:defRPr sz="245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329BC-0193-4A0A-A11A-F6C2761391EB}" type="datetimeFigureOut">
              <a:rPr lang="en-GB" smtClean="0"/>
              <a:t>31/07/2025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4C7FE-A8AE-41B9-8C34-CC5849DD2839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16362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2" y="2217385"/>
            <a:ext cx="3030141" cy="924101"/>
          </a:xfrm>
        </p:spPr>
        <p:txBody>
          <a:bodyPr anchor="b"/>
          <a:lstStyle>
            <a:lvl1pPr marL="0" indent="0">
              <a:buNone/>
              <a:defRPr sz="3276" b="1"/>
            </a:lvl1pPr>
            <a:lvl2pPr marL="623987" indent="0">
              <a:buNone/>
              <a:defRPr sz="2730" b="1"/>
            </a:lvl2pPr>
            <a:lvl3pPr marL="1247973" indent="0">
              <a:buNone/>
              <a:defRPr sz="2457" b="1"/>
            </a:lvl3pPr>
            <a:lvl4pPr marL="1871960" indent="0">
              <a:buNone/>
              <a:defRPr sz="2184" b="1"/>
            </a:lvl4pPr>
            <a:lvl5pPr marL="2495946" indent="0">
              <a:buNone/>
              <a:defRPr sz="2184" b="1"/>
            </a:lvl5pPr>
            <a:lvl6pPr marL="3119933" indent="0">
              <a:buNone/>
              <a:defRPr sz="2184" b="1"/>
            </a:lvl6pPr>
            <a:lvl7pPr marL="3743919" indent="0">
              <a:buNone/>
              <a:defRPr sz="2184" b="1"/>
            </a:lvl7pPr>
            <a:lvl8pPr marL="4367906" indent="0">
              <a:buNone/>
              <a:defRPr sz="2184" b="1"/>
            </a:lvl8pPr>
            <a:lvl9pPr marL="4991892" indent="0">
              <a:buNone/>
              <a:defRPr sz="218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2" y="3141485"/>
            <a:ext cx="3030141" cy="5707416"/>
          </a:xfrm>
        </p:spPr>
        <p:txBody>
          <a:bodyPr/>
          <a:lstStyle>
            <a:lvl1pPr>
              <a:defRPr sz="3276"/>
            </a:lvl1pPr>
            <a:lvl2pPr>
              <a:defRPr sz="2730"/>
            </a:lvl2pPr>
            <a:lvl3pPr>
              <a:defRPr sz="2457"/>
            </a:lvl3pPr>
            <a:lvl4pPr>
              <a:defRPr sz="2184"/>
            </a:lvl4pPr>
            <a:lvl5pPr>
              <a:defRPr sz="2184"/>
            </a:lvl5pPr>
            <a:lvl6pPr>
              <a:defRPr sz="2184"/>
            </a:lvl6pPr>
            <a:lvl7pPr>
              <a:defRPr sz="2184"/>
            </a:lvl7pPr>
            <a:lvl8pPr>
              <a:defRPr sz="2184"/>
            </a:lvl8pPr>
            <a:lvl9pPr>
              <a:defRPr sz="218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1" cy="924101"/>
          </a:xfrm>
        </p:spPr>
        <p:txBody>
          <a:bodyPr anchor="b"/>
          <a:lstStyle>
            <a:lvl1pPr marL="0" indent="0">
              <a:buNone/>
              <a:defRPr sz="3276" b="1"/>
            </a:lvl1pPr>
            <a:lvl2pPr marL="623987" indent="0">
              <a:buNone/>
              <a:defRPr sz="2730" b="1"/>
            </a:lvl2pPr>
            <a:lvl3pPr marL="1247973" indent="0">
              <a:buNone/>
              <a:defRPr sz="2457" b="1"/>
            </a:lvl3pPr>
            <a:lvl4pPr marL="1871960" indent="0">
              <a:buNone/>
              <a:defRPr sz="2184" b="1"/>
            </a:lvl4pPr>
            <a:lvl5pPr marL="2495946" indent="0">
              <a:buNone/>
              <a:defRPr sz="2184" b="1"/>
            </a:lvl5pPr>
            <a:lvl6pPr marL="3119933" indent="0">
              <a:buNone/>
              <a:defRPr sz="2184" b="1"/>
            </a:lvl6pPr>
            <a:lvl7pPr marL="3743919" indent="0">
              <a:buNone/>
              <a:defRPr sz="2184" b="1"/>
            </a:lvl7pPr>
            <a:lvl8pPr marL="4367906" indent="0">
              <a:buNone/>
              <a:defRPr sz="2184" b="1"/>
            </a:lvl8pPr>
            <a:lvl9pPr marL="4991892" indent="0">
              <a:buNone/>
              <a:defRPr sz="218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0" y="3141485"/>
            <a:ext cx="3031331" cy="5707416"/>
          </a:xfrm>
        </p:spPr>
        <p:txBody>
          <a:bodyPr/>
          <a:lstStyle>
            <a:lvl1pPr>
              <a:defRPr sz="3276"/>
            </a:lvl1pPr>
            <a:lvl2pPr>
              <a:defRPr sz="2730"/>
            </a:lvl2pPr>
            <a:lvl3pPr>
              <a:defRPr sz="2457"/>
            </a:lvl3pPr>
            <a:lvl4pPr>
              <a:defRPr sz="2184"/>
            </a:lvl4pPr>
            <a:lvl5pPr>
              <a:defRPr sz="2184"/>
            </a:lvl5pPr>
            <a:lvl6pPr>
              <a:defRPr sz="2184"/>
            </a:lvl6pPr>
            <a:lvl7pPr>
              <a:defRPr sz="2184"/>
            </a:lvl7pPr>
            <a:lvl8pPr>
              <a:defRPr sz="2184"/>
            </a:lvl8pPr>
            <a:lvl9pPr>
              <a:defRPr sz="218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329BC-0193-4A0A-A11A-F6C2761391EB}" type="datetimeFigureOut">
              <a:rPr lang="en-GB" smtClean="0"/>
              <a:t>31/07/2025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4C7FE-A8AE-41B9-8C34-CC5849DD2839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9014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329BC-0193-4A0A-A11A-F6C2761391EB}" type="datetimeFigureOut">
              <a:rPr lang="en-GB" smtClean="0"/>
              <a:t>31/07/2025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4C7FE-A8AE-41B9-8C34-CC5849DD2839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06048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329BC-0193-4A0A-A11A-F6C2761391EB}" type="datetimeFigureOut">
              <a:rPr lang="en-GB" smtClean="0"/>
              <a:t>31/07/2025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4C7FE-A8AE-41B9-8C34-CC5849DD2839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67563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3" y="394406"/>
            <a:ext cx="2256235" cy="1678517"/>
          </a:xfrm>
        </p:spPr>
        <p:txBody>
          <a:bodyPr anchor="b"/>
          <a:lstStyle>
            <a:lvl1pPr algn="l">
              <a:defRPr sz="273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9" y="394409"/>
            <a:ext cx="3833813" cy="8454497"/>
          </a:xfrm>
        </p:spPr>
        <p:txBody>
          <a:bodyPr/>
          <a:lstStyle>
            <a:lvl1pPr>
              <a:defRPr sz="4367"/>
            </a:lvl1pPr>
            <a:lvl2pPr>
              <a:defRPr sz="3821"/>
            </a:lvl2pPr>
            <a:lvl3pPr>
              <a:defRPr sz="3276"/>
            </a:lvl3pPr>
            <a:lvl4pPr>
              <a:defRPr sz="2730"/>
            </a:lvl4pPr>
            <a:lvl5pPr>
              <a:defRPr sz="2730"/>
            </a:lvl5pPr>
            <a:lvl6pPr>
              <a:defRPr sz="2730"/>
            </a:lvl6pPr>
            <a:lvl7pPr>
              <a:defRPr sz="2730"/>
            </a:lvl7pPr>
            <a:lvl8pPr>
              <a:defRPr sz="2730"/>
            </a:lvl8pPr>
            <a:lvl9pPr>
              <a:defRPr sz="273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3" y="2072926"/>
            <a:ext cx="2256235" cy="6775981"/>
          </a:xfrm>
        </p:spPr>
        <p:txBody>
          <a:bodyPr/>
          <a:lstStyle>
            <a:lvl1pPr marL="0" indent="0">
              <a:buNone/>
              <a:defRPr sz="1911"/>
            </a:lvl1pPr>
            <a:lvl2pPr marL="623987" indent="0">
              <a:buNone/>
              <a:defRPr sz="1638"/>
            </a:lvl2pPr>
            <a:lvl3pPr marL="1247973" indent="0">
              <a:buNone/>
              <a:defRPr sz="1365"/>
            </a:lvl3pPr>
            <a:lvl4pPr marL="1871960" indent="0">
              <a:buNone/>
              <a:defRPr sz="1228"/>
            </a:lvl4pPr>
            <a:lvl5pPr marL="2495946" indent="0">
              <a:buNone/>
              <a:defRPr sz="1228"/>
            </a:lvl5pPr>
            <a:lvl6pPr marL="3119933" indent="0">
              <a:buNone/>
              <a:defRPr sz="1228"/>
            </a:lvl6pPr>
            <a:lvl7pPr marL="3743919" indent="0">
              <a:buNone/>
              <a:defRPr sz="1228"/>
            </a:lvl7pPr>
            <a:lvl8pPr marL="4367906" indent="0">
              <a:buNone/>
              <a:defRPr sz="1228"/>
            </a:lvl8pPr>
            <a:lvl9pPr marL="4991892" indent="0">
              <a:buNone/>
              <a:defRPr sz="122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329BC-0193-4A0A-A11A-F6C2761391EB}" type="datetimeFigureOut">
              <a:rPr lang="en-GB" smtClean="0"/>
              <a:t>31/07/2025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4C7FE-A8AE-41B9-8C34-CC5849DD2839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36097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4"/>
            <a:ext cx="4114800" cy="818622"/>
          </a:xfrm>
        </p:spPr>
        <p:txBody>
          <a:bodyPr anchor="b"/>
          <a:lstStyle>
            <a:lvl1pPr algn="l">
              <a:defRPr sz="273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4367"/>
            </a:lvl1pPr>
            <a:lvl2pPr marL="623987" indent="0">
              <a:buNone/>
              <a:defRPr sz="3821"/>
            </a:lvl2pPr>
            <a:lvl3pPr marL="1247973" indent="0">
              <a:buNone/>
              <a:defRPr sz="3276"/>
            </a:lvl3pPr>
            <a:lvl4pPr marL="1871960" indent="0">
              <a:buNone/>
              <a:defRPr sz="2730"/>
            </a:lvl4pPr>
            <a:lvl5pPr marL="2495946" indent="0">
              <a:buNone/>
              <a:defRPr sz="2730"/>
            </a:lvl5pPr>
            <a:lvl6pPr marL="3119933" indent="0">
              <a:buNone/>
              <a:defRPr sz="2730"/>
            </a:lvl6pPr>
            <a:lvl7pPr marL="3743919" indent="0">
              <a:buNone/>
              <a:defRPr sz="2730"/>
            </a:lvl7pPr>
            <a:lvl8pPr marL="4367906" indent="0">
              <a:buNone/>
              <a:defRPr sz="2730"/>
            </a:lvl8pPr>
            <a:lvl9pPr marL="4991892" indent="0">
              <a:buNone/>
              <a:defRPr sz="273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6"/>
            <a:ext cx="4114800" cy="1162578"/>
          </a:xfrm>
        </p:spPr>
        <p:txBody>
          <a:bodyPr/>
          <a:lstStyle>
            <a:lvl1pPr marL="0" indent="0">
              <a:buNone/>
              <a:defRPr sz="1911"/>
            </a:lvl1pPr>
            <a:lvl2pPr marL="623987" indent="0">
              <a:buNone/>
              <a:defRPr sz="1638"/>
            </a:lvl2pPr>
            <a:lvl3pPr marL="1247973" indent="0">
              <a:buNone/>
              <a:defRPr sz="1365"/>
            </a:lvl3pPr>
            <a:lvl4pPr marL="1871960" indent="0">
              <a:buNone/>
              <a:defRPr sz="1228"/>
            </a:lvl4pPr>
            <a:lvl5pPr marL="2495946" indent="0">
              <a:buNone/>
              <a:defRPr sz="1228"/>
            </a:lvl5pPr>
            <a:lvl6pPr marL="3119933" indent="0">
              <a:buNone/>
              <a:defRPr sz="1228"/>
            </a:lvl6pPr>
            <a:lvl7pPr marL="3743919" indent="0">
              <a:buNone/>
              <a:defRPr sz="1228"/>
            </a:lvl7pPr>
            <a:lvl8pPr marL="4367906" indent="0">
              <a:buNone/>
              <a:defRPr sz="1228"/>
            </a:lvl8pPr>
            <a:lvl9pPr marL="4991892" indent="0">
              <a:buNone/>
              <a:defRPr sz="122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329BC-0193-4A0A-A11A-F6C2761391EB}" type="datetimeFigureOut">
              <a:rPr lang="en-GB" smtClean="0"/>
              <a:t>31/07/2025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4C7FE-A8AE-41B9-8C34-CC5849DD2839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20951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700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5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1" y="9181399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3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8329BC-0193-4A0A-A11A-F6C2761391EB}" type="datetimeFigureOut">
              <a:rPr lang="en-GB" smtClean="0"/>
              <a:t>31/07/2025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9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3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1" y="9181399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3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14C7FE-A8AE-41B9-8C34-CC5849DD2839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21795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47973" rtl="0" eaLnBrk="1" latinLnBrk="0" hangingPunct="1">
        <a:spcBef>
          <a:spcPct val="0"/>
        </a:spcBef>
        <a:buNone/>
        <a:defRPr sz="60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7990" indent="-467990" algn="l" defTabSz="1247973" rtl="0" eaLnBrk="1" latinLnBrk="0" hangingPunct="1">
        <a:spcBef>
          <a:spcPct val="20000"/>
        </a:spcBef>
        <a:buFont typeface="Arial" pitchFamily="34" charset="0"/>
        <a:buChar char="•"/>
        <a:defRPr sz="4367" kern="1200">
          <a:solidFill>
            <a:schemeClr val="tx1"/>
          </a:solidFill>
          <a:latin typeface="+mn-lt"/>
          <a:ea typeface="+mn-ea"/>
          <a:cs typeface="+mn-cs"/>
        </a:defRPr>
      </a:lvl1pPr>
      <a:lvl2pPr marL="1013978" indent="-389992" algn="l" defTabSz="1247973" rtl="0" eaLnBrk="1" latinLnBrk="0" hangingPunct="1">
        <a:spcBef>
          <a:spcPct val="20000"/>
        </a:spcBef>
        <a:buFont typeface="Arial" pitchFamily="34" charset="0"/>
        <a:buChar char="–"/>
        <a:defRPr sz="3821" kern="1200">
          <a:solidFill>
            <a:schemeClr val="tx1"/>
          </a:solidFill>
          <a:latin typeface="+mn-lt"/>
          <a:ea typeface="+mn-ea"/>
          <a:cs typeface="+mn-cs"/>
        </a:defRPr>
      </a:lvl2pPr>
      <a:lvl3pPr marL="1559966" indent="-311993" algn="l" defTabSz="1247973" rtl="0" eaLnBrk="1" latinLnBrk="0" hangingPunct="1">
        <a:spcBef>
          <a:spcPct val="20000"/>
        </a:spcBef>
        <a:buFont typeface="Arial" pitchFamily="34" charset="0"/>
        <a:buChar char="•"/>
        <a:defRPr sz="3276" kern="1200">
          <a:solidFill>
            <a:schemeClr val="tx1"/>
          </a:solidFill>
          <a:latin typeface="+mn-lt"/>
          <a:ea typeface="+mn-ea"/>
          <a:cs typeface="+mn-cs"/>
        </a:defRPr>
      </a:lvl3pPr>
      <a:lvl4pPr marL="2183953" indent="-311993" algn="l" defTabSz="1247973" rtl="0" eaLnBrk="1" latinLnBrk="0" hangingPunct="1">
        <a:spcBef>
          <a:spcPct val="20000"/>
        </a:spcBef>
        <a:buFont typeface="Arial" pitchFamily="34" charset="0"/>
        <a:buChar char="–"/>
        <a:defRPr sz="2730" kern="1200">
          <a:solidFill>
            <a:schemeClr val="tx1"/>
          </a:solidFill>
          <a:latin typeface="+mn-lt"/>
          <a:ea typeface="+mn-ea"/>
          <a:cs typeface="+mn-cs"/>
        </a:defRPr>
      </a:lvl4pPr>
      <a:lvl5pPr marL="2807940" indent="-311993" algn="l" defTabSz="1247973" rtl="0" eaLnBrk="1" latinLnBrk="0" hangingPunct="1">
        <a:spcBef>
          <a:spcPct val="20000"/>
        </a:spcBef>
        <a:buFont typeface="Arial" pitchFamily="34" charset="0"/>
        <a:buChar char="»"/>
        <a:defRPr sz="2730" kern="1200">
          <a:solidFill>
            <a:schemeClr val="tx1"/>
          </a:solidFill>
          <a:latin typeface="+mn-lt"/>
          <a:ea typeface="+mn-ea"/>
          <a:cs typeface="+mn-cs"/>
        </a:defRPr>
      </a:lvl5pPr>
      <a:lvl6pPr marL="3431926" indent="-311993" algn="l" defTabSz="1247973" rtl="0" eaLnBrk="1" latinLnBrk="0" hangingPunct="1">
        <a:spcBef>
          <a:spcPct val="20000"/>
        </a:spcBef>
        <a:buFont typeface="Arial" pitchFamily="34" charset="0"/>
        <a:buChar char="•"/>
        <a:defRPr sz="2730" kern="1200">
          <a:solidFill>
            <a:schemeClr val="tx1"/>
          </a:solidFill>
          <a:latin typeface="+mn-lt"/>
          <a:ea typeface="+mn-ea"/>
          <a:cs typeface="+mn-cs"/>
        </a:defRPr>
      </a:lvl6pPr>
      <a:lvl7pPr marL="4055913" indent="-311993" algn="l" defTabSz="1247973" rtl="0" eaLnBrk="1" latinLnBrk="0" hangingPunct="1">
        <a:spcBef>
          <a:spcPct val="20000"/>
        </a:spcBef>
        <a:buFont typeface="Arial" pitchFamily="34" charset="0"/>
        <a:buChar char="•"/>
        <a:defRPr sz="2730" kern="1200">
          <a:solidFill>
            <a:schemeClr val="tx1"/>
          </a:solidFill>
          <a:latin typeface="+mn-lt"/>
          <a:ea typeface="+mn-ea"/>
          <a:cs typeface="+mn-cs"/>
        </a:defRPr>
      </a:lvl7pPr>
      <a:lvl8pPr marL="4679899" indent="-311993" algn="l" defTabSz="1247973" rtl="0" eaLnBrk="1" latinLnBrk="0" hangingPunct="1">
        <a:spcBef>
          <a:spcPct val="20000"/>
        </a:spcBef>
        <a:buFont typeface="Arial" pitchFamily="34" charset="0"/>
        <a:buChar char="•"/>
        <a:defRPr sz="2730" kern="1200">
          <a:solidFill>
            <a:schemeClr val="tx1"/>
          </a:solidFill>
          <a:latin typeface="+mn-lt"/>
          <a:ea typeface="+mn-ea"/>
          <a:cs typeface="+mn-cs"/>
        </a:defRPr>
      </a:lvl8pPr>
      <a:lvl9pPr marL="5303886" indent="-311993" algn="l" defTabSz="1247973" rtl="0" eaLnBrk="1" latinLnBrk="0" hangingPunct="1">
        <a:spcBef>
          <a:spcPct val="20000"/>
        </a:spcBef>
        <a:buFont typeface="Arial" pitchFamily="34" charset="0"/>
        <a:buChar char="•"/>
        <a:defRPr sz="27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47973" rtl="0" eaLnBrk="1" latinLnBrk="0" hangingPunct="1">
        <a:defRPr sz="2457" kern="1200">
          <a:solidFill>
            <a:schemeClr val="tx1"/>
          </a:solidFill>
          <a:latin typeface="+mn-lt"/>
          <a:ea typeface="+mn-ea"/>
          <a:cs typeface="+mn-cs"/>
        </a:defRPr>
      </a:lvl1pPr>
      <a:lvl2pPr marL="623987" algn="l" defTabSz="1247973" rtl="0" eaLnBrk="1" latinLnBrk="0" hangingPunct="1">
        <a:defRPr sz="2457" kern="1200">
          <a:solidFill>
            <a:schemeClr val="tx1"/>
          </a:solidFill>
          <a:latin typeface="+mn-lt"/>
          <a:ea typeface="+mn-ea"/>
          <a:cs typeface="+mn-cs"/>
        </a:defRPr>
      </a:lvl2pPr>
      <a:lvl3pPr marL="1247973" algn="l" defTabSz="1247973" rtl="0" eaLnBrk="1" latinLnBrk="0" hangingPunct="1">
        <a:defRPr sz="2457" kern="1200">
          <a:solidFill>
            <a:schemeClr val="tx1"/>
          </a:solidFill>
          <a:latin typeface="+mn-lt"/>
          <a:ea typeface="+mn-ea"/>
          <a:cs typeface="+mn-cs"/>
        </a:defRPr>
      </a:lvl3pPr>
      <a:lvl4pPr marL="1871960" algn="l" defTabSz="1247973" rtl="0" eaLnBrk="1" latinLnBrk="0" hangingPunct="1">
        <a:defRPr sz="2457" kern="1200">
          <a:solidFill>
            <a:schemeClr val="tx1"/>
          </a:solidFill>
          <a:latin typeface="+mn-lt"/>
          <a:ea typeface="+mn-ea"/>
          <a:cs typeface="+mn-cs"/>
        </a:defRPr>
      </a:lvl4pPr>
      <a:lvl5pPr marL="2495946" algn="l" defTabSz="1247973" rtl="0" eaLnBrk="1" latinLnBrk="0" hangingPunct="1">
        <a:defRPr sz="2457" kern="1200">
          <a:solidFill>
            <a:schemeClr val="tx1"/>
          </a:solidFill>
          <a:latin typeface="+mn-lt"/>
          <a:ea typeface="+mn-ea"/>
          <a:cs typeface="+mn-cs"/>
        </a:defRPr>
      </a:lvl5pPr>
      <a:lvl6pPr marL="3119933" algn="l" defTabSz="1247973" rtl="0" eaLnBrk="1" latinLnBrk="0" hangingPunct="1">
        <a:defRPr sz="2457" kern="1200">
          <a:solidFill>
            <a:schemeClr val="tx1"/>
          </a:solidFill>
          <a:latin typeface="+mn-lt"/>
          <a:ea typeface="+mn-ea"/>
          <a:cs typeface="+mn-cs"/>
        </a:defRPr>
      </a:lvl6pPr>
      <a:lvl7pPr marL="3743919" algn="l" defTabSz="1247973" rtl="0" eaLnBrk="1" latinLnBrk="0" hangingPunct="1">
        <a:defRPr sz="2457" kern="1200">
          <a:solidFill>
            <a:schemeClr val="tx1"/>
          </a:solidFill>
          <a:latin typeface="+mn-lt"/>
          <a:ea typeface="+mn-ea"/>
          <a:cs typeface="+mn-cs"/>
        </a:defRPr>
      </a:lvl7pPr>
      <a:lvl8pPr marL="4367906" algn="l" defTabSz="1247973" rtl="0" eaLnBrk="1" latinLnBrk="0" hangingPunct="1">
        <a:defRPr sz="2457" kern="1200">
          <a:solidFill>
            <a:schemeClr val="tx1"/>
          </a:solidFill>
          <a:latin typeface="+mn-lt"/>
          <a:ea typeface="+mn-ea"/>
          <a:cs typeface="+mn-cs"/>
        </a:defRPr>
      </a:lvl8pPr>
      <a:lvl9pPr marL="4991892" algn="l" defTabSz="1247973" rtl="0" eaLnBrk="1" latinLnBrk="0" hangingPunct="1">
        <a:defRPr sz="245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traight Arrow Connector 76">
            <a:extLst>
              <a:ext uri="{FF2B5EF4-FFF2-40B4-BE49-F238E27FC236}">
                <a16:creationId xmlns:a16="http://schemas.microsoft.com/office/drawing/2014/main" id="{8F6C8097-EEB2-C553-0785-BA1C3B692F32}"/>
              </a:ext>
            </a:extLst>
          </p:cNvPr>
          <p:cNvCxnSpPr>
            <a:cxnSpLocks/>
          </p:cNvCxnSpPr>
          <p:nvPr/>
        </p:nvCxnSpPr>
        <p:spPr>
          <a:xfrm>
            <a:off x="3967572" y="2630670"/>
            <a:ext cx="0" cy="88217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Straight Arrow Connector 76">
            <a:extLst>
              <a:ext uri="{FF2B5EF4-FFF2-40B4-BE49-F238E27FC236}">
                <a16:creationId xmlns:a16="http://schemas.microsoft.com/office/drawing/2014/main" id="{1A483776-1CB3-CC5C-EDD4-2CC52A82120D}"/>
              </a:ext>
            </a:extLst>
          </p:cNvPr>
          <p:cNvCxnSpPr>
            <a:cxnSpLocks/>
          </p:cNvCxnSpPr>
          <p:nvPr/>
        </p:nvCxnSpPr>
        <p:spPr>
          <a:xfrm>
            <a:off x="2494712" y="1975563"/>
            <a:ext cx="0" cy="1537277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Rounded Rectangle 64">
            <a:extLst>
              <a:ext uri="{FF2B5EF4-FFF2-40B4-BE49-F238E27FC236}">
                <a16:creationId xmlns:a16="http://schemas.microsoft.com/office/drawing/2014/main" id="{E0E46AFD-E5D8-FC4F-86A1-0698C6607F44}"/>
              </a:ext>
            </a:extLst>
          </p:cNvPr>
          <p:cNvSpPr/>
          <p:nvPr/>
        </p:nvSpPr>
        <p:spPr>
          <a:xfrm>
            <a:off x="2067945" y="2864768"/>
            <a:ext cx="2082951" cy="378042"/>
          </a:xfrm>
          <a:prstGeom prst="roundRect">
            <a:avLst>
              <a:gd name="adj" fmla="val 1771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000" u="sng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Calculate</a:t>
            </a:r>
            <a:r>
              <a:rPr lang="it-IT" sz="1000" u="sng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000" u="sng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pairwise</a:t>
            </a:r>
            <a:r>
              <a:rPr lang="it-IT" sz="1000" u="sng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000" u="sng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comparisons</a:t>
            </a:r>
            <a:r>
              <a:rPr lang="it-IT" sz="1000" u="sng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it-IT" sz="1000" dirty="0" err="1">
                <a:solidFill>
                  <a:schemeClr val="tx1"/>
                </a:solidFill>
                <a:latin typeface="Courier" pitchFamily="49" charset="0"/>
                <a:cs typeface="Arial" pitchFamily="34" charset="0"/>
              </a:rPr>
              <a:t>pairwise</a:t>
            </a:r>
            <a:r>
              <a:rPr lang="it-IT" sz="1000" dirty="0">
                <a:solidFill>
                  <a:schemeClr val="tx1"/>
                </a:solidFill>
                <a:latin typeface="Courier" pitchFamily="49" charset="0"/>
                <a:cs typeface="Arial" pitchFamily="34" charset="0"/>
              </a:rPr>
              <a:t>()</a:t>
            </a:r>
          </a:p>
        </p:txBody>
      </p:sp>
      <p:sp>
        <p:nvSpPr>
          <p:cNvPr id="66" name="Rounded Rectangle 65">
            <a:extLst>
              <a:ext uri="{FF2B5EF4-FFF2-40B4-BE49-F238E27FC236}">
                <a16:creationId xmlns:a16="http://schemas.microsoft.com/office/drawing/2014/main" id="{1A84306A-E317-A74C-AD4D-B0FCDB0AEC82}"/>
              </a:ext>
            </a:extLst>
          </p:cNvPr>
          <p:cNvSpPr/>
          <p:nvPr/>
        </p:nvSpPr>
        <p:spPr>
          <a:xfrm>
            <a:off x="4510936" y="2986131"/>
            <a:ext cx="2088232" cy="526709"/>
          </a:xfrm>
          <a:prstGeom prst="roundRect">
            <a:avLst>
              <a:gd name="adj" fmla="val 1771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000" u="sng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Description</a:t>
            </a:r>
            <a:r>
              <a:rPr lang="it-IT" sz="1000" u="sng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of </a:t>
            </a:r>
            <a:r>
              <a:rPr lang="it-IT" sz="1000" u="sng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evidence</a:t>
            </a:r>
            <a:r>
              <a:rPr lang="it-IT" sz="1000" u="sng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it-IT" sz="1000" dirty="0" err="1">
                <a:solidFill>
                  <a:schemeClr val="tx1"/>
                </a:solidFill>
                <a:latin typeface="Courier" pitchFamily="49" charset="0"/>
                <a:cs typeface="Arial" pitchFamily="34" charset="0"/>
              </a:rPr>
              <a:t>netconnection</a:t>
            </a:r>
            <a:r>
              <a:rPr lang="it-IT" sz="1000" dirty="0">
                <a:solidFill>
                  <a:schemeClr val="tx1"/>
                </a:solidFill>
                <a:latin typeface="Courier" pitchFamily="49" charset="0"/>
                <a:cs typeface="Arial" pitchFamily="34" charset="0"/>
              </a:rPr>
              <a:t>()*</a:t>
            </a:r>
          </a:p>
          <a:p>
            <a:r>
              <a:rPr lang="it-IT" sz="1000" dirty="0" err="1">
                <a:solidFill>
                  <a:schemeClr val="tx1"/>
                </a:solidFill>
                <a:latin typeface="Courier" pitchFamily="49" charset="0"/>
                <a:cs typeface="Arial" pitchFamily="34" charset="0"/>
              </a:rPr>
              <a:t>netgraph.netconnection</a:t>
            </a:r>
            <a:r>
              <a:rPr lang="it-IT" sz="1000" dirty="0">
                <a:solidFill>
                  <a:schemeClr val="tx1"/>
                </a:solidFill>
                <a:latin typeface="Courier" pitchFamily="49" charset="0"/>
                <a:cs typeface="Arial" pitchFamily="34" charset="0"/>
              </a:rPr>
              <a:t>()</a:t>
            </a:r>
          </a:p>
        </p:txBody>
      </p:sp>
      <p:sp>
        <p:nvSpPr>
          <p:cNvPr id="68" name="Rounded Rectangle 67">
            <a:extLst>
              <a:ext uri="{FF2B5EF4-FFF2-40B4-BE49-F238E27FC236}">
                <a16:creationId xmlns:a16="http://schemas.microsoft.com/office/drawing/2014/main" id="{A22C82A7-3D3A-4147-B14B-B7DDE4FB0365}"/>
              </a:ext>
            </a:extLst>
          </p:cNvPr>
          <p:cNvSpPr/>
          <p:nvPr/>
        </p:nvSpPr>
        <p:spPr>
          <a:xfrm>
            <a:off x="1992596" y="3512840"/>
            <a:ext cx="2446332" cy="1800200"/>
          </a:xfrm>
          <a:prstGeom prst="roundRect">
            <a:avLst>
              <a:gd name="adj" fmla="val 1771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endParaRPr lang="it-IT" sz="5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3" name="Rounded Rectangle 72">
            <a:extLst>
              <a:ext uri="{FF2B5EF4-FFF2-40B4-BE49-F238E27FC236}">
                <a16:creationId xmlns:a16="http://schemas.microsoft.com/office/drawing/2014/main" id="{C3E1E41D-6D47-554F-8D4B-54157ED947ED}"/>
              </a:ext>
            </a:extLst>
          </p:cNvPr>
          <p:cNvSpPr/>
          <p:nvPr/>
        </p:nvSpPr>
        <p:spPr>
          <a:xfrm>
            <a:off x="3574832" y="5622426"/>
            <a:ext cx="2916618" cy="3146997"/>
          </a:xfrm>
          <a:prstGeom prst="roundRect">
            <a:avLst>
              <a:gd name="adj" fmla="val 1771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endParaRPr lang="it-IT" sz="1200" dirty="0">
              <a:solidFill>
                <a:schemeClr val="tx1"/>
              </a:solidFill>
              <a:latin typeface="Courier" pitchFamily="49" charset="0"/>
              <a:cs typeface="Arial" pitchFamily="34" charset="0"/>
            </a:endParaRPr>
          </a:p>
        </p:txBody>
      </p:sp>
      <p:sp>
        <p:nvSpPr>
          <p:cNvPr id="74" name="Rounded Rectangle 73">
            <a:extLst>
              <a:ext uri="{FF2B5EF4-FFF2-40B4-BE49-F238E27FC236}">
                <a16:creationId xmlns:a16="http://schemas.microsoft.com/office/drawing/2014/main" id="{EB5E6621-7AC2-D440-9130-5E448CAD0CC8}"/>
              </a:ext>
            </a:extLst>
          </p:cNvPr>
          <p:cNvSpPr/>
          <p:nvPr/>
        </p:nvSpPr>
        <p:spPr>
          <a:xfrm>
            <a:off x="3219951" y="704528"/>
            <a:ext cx="3387549" cy="1916926"/>
          </a:xfrm>
          <a:prstGeom prst="roundRect">
            <a:avLst>
              <a:gd name="adj" fmla="val 1771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5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CD860E61-B003-8C4D-A7AC-7F445E58910E}"/>
              </a:ext>
            </a:extLst>
          </p:cNvPr>
          <p:cNvSpPr/>
          <p:nvPr/>
        </p:nvSpPr>
        <p:spPr>
          <a:xfrm rot="16200000">
            <a:off x="1481786" y="4147136"/>
            <a:ext cx="1307705" cy="25634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Main </a:t>
            </a:r>
            <a:r>
              <a:rPr lang="de-DE" sz="14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analysis</a:t>
            </a:r>
            <a:r>
              <a:rPr lang="de-DE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F7CAF1BC-8330-B441-B45D-2A02C60DDCA5}"/>
              </a:ext>
            </a:extLst>
          </p:cNvPr>
          <p:cNvSpPr/>
          <p:nvPr/>
        </p:nvSpPr>
        <p:spPr>
          <a:xfrm rot="16200000">
            <a:off x="2868039" y="7042049"/>
            <a:ext cx="1852507" cy="2097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Additional  </a:t>
            </a:r>
            <a:r>
              <a:rPr lang="de-DE" sz="14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analyses</a:t>
            </a:r>
            <a:endParaRPr lang="de-DE" sz="1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4EBD5991-2141-B443-9236-1D692AB06518}"/>
              </a:ext>
            </a:extLst>
          </p:cNvPr>
          <p:cNvCxnSpPr>
            <a:cxnSpLocks/>
          </p:cNvCxnSpPr>
          <p:nvPr/>
        </p:nvCxnSpPr>
        <p:spPr>
          <a:xfrm>
            <a:off x="2279658" y="3512840"/>
            <a:ext cx="0" cy="18002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60">
            <a:extLst>
              <a:ext uri="{FF2B5EF4-FFF2-40B4-BE49-F238E27FC236}">
                <a16:creationId xmlns:a16="http://schemas.microsoft.com/office/drawing/2014/main" id="{6C71B994-043E-A6BE-AC04-15F3E41ED773}"/>
              </a:ext>
            </a:extLst>
          </p:cNvPr>
          <p:cNvCxnSpPr>
            <a:cxnSpLocks/>
          </p:cNvCxnSpPr>
          <p:nvPr/>
        </p:nvCxnSpPr>
        <p:spPr>
          <a:xfrm flipV="1">
            <a:off x="4438928" y="3512839"/>
            <a:ext cx="288032" cy="373392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2346703" y="3512840"/>
            <a:ext cx="209222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u="sng" dirty="0">
                <a:latin typeface="Arial" pitchFamily="34" charset="0"/>
                <a:cs typeface="Arial" pitchFamily="34" charset="0"/>
              </a:rPr>
              <a:t>Standard NMA:</a:t>
            </a:r>
          </a:p>
          <a:p>
            <a:r>
              <a:rPr lang="it-IT" sz="1000" dirty="0" err="1">
                <a:latin typeface="Courier" pitchFamily="49" charset="0"/>
                <a:cs typeface="Arial" pitchFamily="34" charset="0"/>
              </a:rPr>
              <a:t>netmeta</a:t>
            </a:r>
            <a:r>
              <a:rPr lang="it-IT" sz="1000" dirty="0">
                <a:latin typeface="Courier" pitchFamily="49" charset="0"/>
                <a:cs typeface="Arial" pitchFamily="34" charset="0"/>
              </a:rPr>
              <a:t>()*</a:t>
            </a:r>
          </a:p>
          <a:p>
            <a:endParaRPr lang="it-IT" sz="1000" dirty="0">
              <a:latin typeface="Arial" pitchFamily="34" charset="0"/>
              <a:cs typeface="Arial" pitchFamily="34" charset="0"/>
            </a:endParaRPr>
          </a:p>
          <a:p>
            <a:r>
              <a:rPr lang="en-GB" sz="1000" u="sng" dirty="0">
                <a:latin typeface="Arial" pitchFamily="34" charset="0"/>
                <a:cs typeface="Arial" pitchFamily="34" charset="0"/>
              </a:rPr>
              <a:t>NMA with rare binary outcomes:</a:t>
            </a:r>
            <a:endParaRPr lang="it-IT" sz="1000" u="sng" dirty="0">
              <a:latin typeface="Arial" pitchFamily="34" charset="0"/>
              <a:cs typeface="Arial" pitchFamily="34" charset="0"/>
            </a:endParaRPr>
          </a:p>
          <a:p>
            <a:r>
              <a:rPr lang="it-IT" sz="1000" dirty="0" err="1">
                <a:latin typeface="Courier" pitchFamily="49" charset="0"/>
                <a:cs typeface="Arial" pitchFamily="34" charset="0"/>
              </a:rPr>
              <a:t>netmetabin</a:t>
            </a:r>
            <a:r>
              <a:rPr lang="it-IT" sz="1000" dirty="0">
                <a:latin typeface="Courier" pitchFamily="49" charset="0"/>
                <a:cs typeface="Arial" pitchFamily="34" charset="0"/>
              </a:rPr>
              <a:t>()*</a:t>
            </a:r>
          </a:p>
          <a:p>
            <a:endParaRPr lang="it-IT" sz="1000" dirty="0">
              <a:latin typeface="Arial" pitchFamily="34" charset="0"/>
              <a:cs typeface="Arial" pitchFamily="34" charset="0"/>
            </a:endParaRPr>
          </a:p>
          <a:p>
            <a:r>
              <a:rPr lang="en-GB" sz="1000" u="sng" dirty="0">
                <a:latin typeface="Arial" pitchFamily="34" charset="0"/>
                <a:cs typeface="Arial" pitchFamily="34" charset="0"/>
              </a:rPr>
              <a:t>Component NMA:</a:t>
            </a:r>
          </a:p>
          <a:p>
            <a:r>
              <a:rPr lang="it-IT" sz="1000" dirty="0" err="1">
                <a:latin typeface="Courier" pitchFamily="49" charset="0"/>
                <a:cs typeface="Arial" pitchFamily="34" charset="0"/>
              </a:rPr>
              <a:t>netcomb</a:t>
            </a:r>
            <a:r>
              <a:rPr lang="it-IT" sz="1000" dirty="0">
                <a:latin typeface="Courier" pitchFamily="49" charset="0"/>
                <a:cs typeface="Arial" pitchFamily="34" charset="0"/>
              </a:rPr>
              <a:t>()*</a:t>
            </a:r>
          </a:p>
          <a:p>
            <a:r>
              <a:rPr lang="it-IT" sz="1000" dirty="0" err="1">
                <a:latin typeface="Courier" pitchFamily="49" charset="0"/>
                <a:cs typeface="Arial" pitchFamily="34" charset="0"/>
              </a:rPr>
              <a:t>discomb</a:t>
            </a:r>
            <a:r>
              <a:rPr lang="it-IT" sz="1000" dirty="0">
                <a:latin typeface="Courier" pitchFamily="49" charset="0"/>
                <a:cs typeface="Arial" pitchFamily="34" charset="0"/>
              </a:rPr>
              <a:t>()*</a:t>
            </a:r>
          </a:p>
          <a:p>
            <a:r>
              <a:rPr lang="it-IT" sz="1000" dirty="0" err="1">
                <a:latin typeface="Courier" pitchFamily="49" charset="0"/>
                <a:cs typeface="Arial" pitchFamily="34" charset="0"/>
              </a:rPr>
              <a:t>combinations</a:t>
            </a:r>
            <a:r>
              <a:rPr lang="it-IT" sz="1000" dirty="0">
                <a:latin typeface="Courier" pitchFamily="49" charset="0"/>
                <a:cs typeface="Arial" pitchFamily="34" charset="0"/>
              </a:rPr>
              <a:t>()</a:t>
            </a:r>
          </a:p>
          <a:p>
            <a:r>
              <a:rPr lang="it-IT" sz="1000" dirty="0" err="1">
                <a:latin typeface="Courier" pitchFamily="49" charset="0"/>
                <a:cs typeface="Arial" pitchFamily="34" charset="0"/>
              </a:rPr>
              <a:t>createC</a:t>
            </a:r>
            <a:r>
              <a:rPr lang="it-IT" sz="1000" dirty="0">
                <a:latin typeface="Courier" pitchFamily="49" charset="0"/>
                <a:cs typeface="Arial" pitchFamily="34" charset="0"/>
              </a:rPr>
              <a:t>()</a:t>
            </a:r>
          </a:p>
          <a:p>
            <a:pPr algn="ctr"/>
            <a:endParaRPr lang="it-IT" sz="1000" dirty="0">
              <a:latin typeface="Courier" pitchFamily="49" charset="0"/>
              <a:cs typeface="Arial" pitchFamily="34" charset="0"/>
            </a:endParaRP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A22C82A7-3D3A-4147-B14B-B7DDE4FB0365}"/>
              </a:ext>
            </a:extLst>
          </p:cNvPr>
          <p:cNvSpPr/>
          <p:nvPr/>
        </p:nvSpPr>
        <p:spPr>
          <a:xfrm>
            <a:off x="404664" y="5629843"/>
            <a:ext cx="2899223" cy="3008794"/>
          </a:xfrm>
          <a:prstGeom prst="roundRect">
            <a:avLst>
              <a:gd name="adj" fmla="val 1771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endParaRPr lang="it-IT" sz="5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4EBD5991-2141-B443-9236-1D692AB06518}"/>
              </a:ext>
            </a:extLst>
          </p:cNvPr>
          <p:cNvCxnSpPr>
            <a:cxnSpLocks/>
          </p:cNvCxnSpPr>
          <p:nvPr/>
        </p:nvCxnSpPr>
        <p:spPr>
          <a:xfrm>
            <a:off x="839735" y="5622427"/>
            <a:ext cx="0" cy="300298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889874" y="5622427"/>
            <a:ext cx="2416946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u="sng" dirty="0" err="1">
                <a:latin typeface="Arial" pitchFamily="34" charset="0"/>
                <a:cs typeface="Arial" pitchFamily="34" charset="0"/>
              </a:rPr>
              <a:t>Visualization</a:t>
            </a:r>
            <a:r>
              <a:rPr lang="it-IT" sz="1000" u="sng" dirty="0">
                <a:latin typeface="Arial" pitchFamily="34" charset="0"/>
                <a:cs typeface="Arial" pitchFamily="34" charset="0"/>
              </a:rPr>
              <a:t> of </a:t>
            </a:r>
            <a:r>
              <a:rPr lang="it-IT" sz="1000" u="sng" dirty="0" err="1">
                <a:latin typeface="Arial" pitchFamily="34" charset="0"/>
                <a:cs typeface="Arial" pitchFamily="34" charset="0"/>
              </a:rPr>
              <a:t>evidence</a:t>
            </a:r>
            <a:r>
              <a:rPr lang="it-IT" sz="1000" u="sng" dirty="0"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it-IT" sz="1000" dirty="0" err="1">
                <a:latin typeface="Courier" pitchFamily="49" charset="0"/>
                <a:cs typeface="Arial" panose="020B0604020202020204" pitchFamily="34" charset="0"/>
              </a:rPr>
              <a:t>netgraph.netmeta</a:t>
            </a:r>
            <a:r>
              <a:rPr lang="it-IT" sz="1000" dirty="0">
                <a:latin typeface="Courier" pitchFamily="49" charset="0"/>
                <a:cs typeface="Arial" panose="020B0604020202020204" pitchFamily="34" charset="0"/>
              </a:rPr>
              <a:t>()</a:t>
            </a:r>
          </a:p>
          <a:p>
            <a:r>
              <a:rPr lang="it-IT" sz="1000" dirty="0" err="1">
                <a:latin typeface="Courier" pitchFamily="49" charset="0"/>
                <a:cs typeface="Arial" panose="020B0604020202020204" pitchFamily="34" charset="0"/>
              </a:rPr>
              <a:t>netgraph.netcomb</a:t>
            </a:r>
            <a:r>
              <a:rPr lang="it-IT" sz="1000" dirty="0">
                <a:latin typeface="Courier" pitchFamily="49" charset="0"/>
                <a:cs typeface="Arial" panose="020B0604020202020204" pitchFamily="34" charset="0"/>
              </a:rPr>
              <a:t>()</a:t>
            </a:r>
          </a:p>
          <a:p>
            <a:r>
              <a:rPr lang="it-IT" sz="1000" dirty="0" err="1">
                <a:latin typeface="Courier" pitchFamily="49" charset="0"/>
                <a:cs typeface="Arial" panose="020B0604020202020204" pitchFamily="34" charset="0"/>
              </a:rPr>
              <a:t>netgraph.discomb</a:t>
            </a:r>
            <a:r>
              <a:rPr lang="it-IT" sz="1000" dirty="0">
                <a:latin typeface="Courier" pitchFamily="49" charset="0"/>
                <a:cs typeface="Arial" panose="020B0604020202020204" pitchFamily="34" charset="0"/>
              </a:rPr>
              <a:t>()</a:t>
            </a:r>
            <a:endParaRPr lang="it-IT" sz="1000" dirty="0">
              <a:latin typeface="Arial" pitchFamily="34" charset="0"/>
              <a:cs typeface="Arial" pitchFamily="34" charset="0"/>
            </a:endParaRPr>
          </a:p>
          <a:p>
            <a:r>
              <a:rPr lang="it-IT" sz="1000" u="sng" dirty="0">
                <a:latin typeface="Arial" pitchFamily="34" charset="0"/>
                <a:cs typeface="Arial" pitchFamily="34" charset="0"/>
              </a:rPr>
              <a:t>Treatment </a:t>
            </a:r>
            <a:r>
              <a:rPr lang="it-IT" sz="1000" u="sng" dirty="0" err="1">
                <a:latin typeface="Arial" pitchFamily="34" charset="0"/>
                <a:cs typeface="Arial" pitchFamily="34" charset="0"/>
              </a:rPr>
              <a:t>effects</a:t>
            </a:r>
            <a:r>
              <a:rPr lang="it-IT" sz="1000" u="sng" dirty="0"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it-IT" sz="1000" dirty="0" err="1">
                <a:latin typeface="Courier" pitchFamily="49" charset="0"/>
                <a:cs typeface="Arial" panose="020B0604020202020204" pitchFamily="34" charset="0"/>
              </a:rPr>
              <a:t>forest.netmeta</a:t>
            </a:r>
            <a:r>
              <a:rPr lang="it-IT" sz="1000" dirty="0">
                <a:latin typeface="Courier" pitchFamily="49" charset="0"/>
                <a:cs typeface="Arial" panose="020B0604020202020204" pitchFamily="34" charset="0"/>
              </a:rPr>
              <a:t>()</a:t>
            </a:r>
          </a:p>
          <a:p>
            <a:r>
              <a:rPr lang="it-IT" sz="1000" dirty="0" err="1">
                <a:latin typeface="Courier" pitchFamily="49" charset="0"/>
                <a:cs typeface="Arial" panose="020B0604020202020204" pitchFamily="34" charset="0"/>
              </a:rPr>
              <a:t>forest.netcomb</a:t>
            </a:r>
            <a:r>
              <a:rPr lang="it-IT" sz="1000" dirty="0">
                <a:latin typeface="Courier" pitchFamily="49" charset="0"/>
                <a:cs typeface="Arial" panose="020B0604020202020204" pitchFamily="34" charset="0"/>
              </a:rPr>
              <a:t>()</a:t>
            </a:r>
          </a:p>
          <a:p>
            <a:r>
              <a:rPr lang="it-IT" sz="1000" dirty="0" err="1">
                <a:latin typeface="Courier" pitchFamily="49" charset="0"/>
                <a:cs typeface="Arial" panose="020B0604020202020204" pitchFamily="34" charset="0"/>
              </a:rPr>
              <a:t>forest.subgroup.netmeta</a:t>
            </a:r>
            <a:r>
              <a:rPr lang="it-IT" sz="1000" dirty="0">
                <a:latin typeface="Courier" pitchFamily="49" charset="0"/>
                <a:cs typeface="Arial" panose="020B0604020202020204" pitchFamily="34" charset="0"/>
              </a:rPr>
              <a:t>()</a:t>
            </a:r>
          </a:p>
          <a:p>
            <a:r>
              <a:rPr lang="it-IT" sz="1000" dirty="0" err="1">
                <a:latin typeface="Courier" pitchFamily="49" charset="0"/>
                <a:cs typeface="Arial" panose="020B0604020202020204" pitchFamily="34" charset="0"/>
              </a:rPr>
              <a:t>netleague</a:t>
            </a:r>
            <a:r>
              <a:rPr lang="it-IT" sz="1000" dirty="0">
                <a:latin typeface="Courier" pitchFamily="49" charset="0"/>
                <a:cs typeface="Arial" panose="020B0604020202020204" pitchFamily="34" charset="0"/>
              </a:rPr>
              <a:t>()*</a:t>
            </a:r>
          </a:p>
          <a:p>
            <a:r>
              <a:rPr lang="it-IT" sz="1000" dirty="0" err="1">
                <a:latin typeface="Courier" pitchFamily="49" charset="0"/>
                <a:cs typeface="Arial" panose="020B0604020202020204" pitchFamily="34" charset="0"/>
              </a:rPr>
              <a:t>nettable</a:t>
            </a:r>
            <a:r>
              <a:rPr lang="it-IT" sz="1000" dirty="0">
                <a:latin typeface="Courier" pitchFamily="49" charset="0"/>
                <a:cs typeface="Arial" panose="020B0604020202020204" pitchFamily="34" charset="0"/>
              </a:rPr>
              <a:t>()*</a:t>
            </a:r>
          </a:p>
          <a:p>
            <a:r>
              <a:rPr lang="it-IT" sz="1000" dirty="0" err="1">
                <a:latin typeface="Courier" pitchFamily="49" charset="0"/>
                <a:cs typeface="Arial" panose="020B0604020202020204" pitchFamily="34" charset="0"/>
              </a:rPr>
              <a:t>netpairwise</a:t>
            </a:r>
            <a:r>
              <a:rPr lang="it-IT" sz="1000" dirty="0">
                <a:latin typeface="Courier" pitchFamily="49" charset="0"/>
                <a:cs typeface="Arial" panose="020B0604020202020204" pitchFamily="34" charset="0"/>
              </a:rPr>
              <a:t>()*</a:t>
            </a:r>
          </a:p>
          <a:p>
            <a:r>
              <a:rPr lang="it-IT" sz="1000" dirty="0" err="1">
                <a:latin typeface="Courier" pitchFamily="49" charset="0"/>
                <a:cs typeface="Arial" panose="020B0604020202020204" pitchFamily="34" charset="0"/>
              </a:rPr>
              <a:t>heatplot.netmeta</a:t>
            </a:r>
            <a:r>
              <a:rPr lang="it-IT" sz="1000" dirty="0">
                <a:latin typeface="Courier" pitchFamily="49" charset="0"/>
                <a:cs typeface="Arial" panose="020B0604020202020204" pitchFamily="34" charset="0"/>
              </a:rPr>
              <a:t>()</a:t>
            </a:r>
            <a:endParaRPr lang="it-IT" sz="1000" dirty="0">
              <a:latin typeface="Arial" pitchFamily="34" charset="0"/>
              <a:cs typeface="Arial" pitchFamily="34" charset="0"/>
            </a:endParaRPr>
          </a:p>
          <a:p>
            <a:r>
              <a:rPr lang="it-IT" sz="1000" u="sng" dirty="0">
                <a:latin typeface="Arial" pitchFamily="34" charset="0"/>
                <a:cs typeface="Arial" pitchFamily="34" charset="0"/>
              </a:rPr>
              <a:t>Treatment ranking:</a:t>
            </a:r>
          </a:p>
          <a:p>
            <a:r>
              <a:rPr lang="it-IT" sz="1000" dirty="0" err="1">
                <a:latin typeface="Courier" pitchFamily="49" charset="0"/>
                <a:cs typeface="Arial" panose="020B0604020202020204" pitchFamily="34" charset="0"/>
              </a:rPr>
              <a:t>netrank</a:t>
            </a:r>
            <a:r>
              <a:rPr lang="it-IT" sz="1000" dirty="0">
                <a:latin typeface="Courier" pitchFamily="49" charset="0"/>
                <a:cs typeface="Arial" panose="020B0604020202020204" pitchFamily="34" charset="0"/>
              </a:rPr>
              <a:t>()*</a:t>
            </a:r>
          </a:p>
          <a:p>
            <a:r>
              <a:rPr lang="it-IT" sz="1000" dirty="0" err="1">
                <a:latin typeface="Courier" pitchFamily="49" charset="0"/>
                <a:cs typeface="Arial" panose="020B0604020202020204" pitchFamily="34" charset="0"/>
              </a:rPr>
              <a:t>rankogram</a:t>
            </a:r>
            <a:r>
              <a:rPr lang="it-IT" sz="1000" dirty="0">
                <a:latin typeface="Courier" pitchFamily="49" charset="0"/>
                <a:cs typeface="Arial" panose="020B0604020202020204" pitchFamily="34" charset="0"/>
              </a:rPr>
              <a:t>()*</a:t>
            </a:r>
          </a:p>
          <a:p>
            <a:r>
              <a:rPr lang="it-IT" sz="1000" dirty="0" err="1">
                <a:latin typeface="Courier" pitchFamily="49" charset="0"/>
                <a:cs typeface="Arial" panose="020B0604020202020204" pitchFamily="34" charset="0"/>
              </a:rPr>
              <a:t>netposet</a:t>
            </a:r>
            <a:r>
              <a:rPr lang="it-IT" sz="1000" dirty="0">
                <a:latin typeface="Courier" pitchFamily="49" charset="0"/>
                <a:cs typeface="Arial" panose="020B0604020202020204" pitchFamily="34" charset="0"/>
              </a:rPr>
              <a:t>()*</a:t>
            </a:r>
          </a:p>
          <a:p>
            <a:r>
              <a:rPr lang="it-IT" sz="1000" dirty="0" err="1">
                <a:latin typeface="Courier" pitchFamily="49" charset="0"/>
                <a:cs typeface="Arial" panose="020B0604020202020204" pitchFamily="34" charset="0"/>
              </a:rPr>
              <a:t>hasse</a:t>
            </a:r>
            <a:r>
              <a:rPr lang="it-IT" sz="1000" dirty="0">
                <a:latin typeface="Courier" pitchFamily="49" charset="0"/>
                <a:cs typeface="Arial" panose="020B0604020202020204" pitchFamily="34" charset="0"/>
              </a:rPr>
              <a:t>()</a:t>
            </a:r>
            <a:endParaRPr lang="it-IT" sz="1000" dirty="0">
              <a:latin typeface="Arial" pitchFamily="34" charset="0"/>
              <a:cs typeface="Arial" pitchFamily="34" charset="0"/>
            </a:endParaRPr>
          </a:p>
          <a:p>
            <a:r>
              <a:rPr lang="it-IT" sz="1000" u="sng" dirty="0">
                <a:latin typeface="Arial" pitchFamily="34" charset="0"/>
                <a:cs typeface="Arial" pitchFamily="34" charset="0"/>
              </a:rPr>
              <a:t>Combine </a:t>
            </a:r>
            <a:r>
              <a:rPr lang="it-IT" sz="1000" u="sng" dirty="0" err="1">
                <a:latin typeface="Arial" pitchFamily="34" charset="0"/>
                <a:cs typeface="Arial" pitchFamily="34" charset="0"/>
              </a:rPr>
              <a:t>several</a:t>
            </a:r>
            <a:r>
              <a:rPr lang="it-IT" sz="1000" u="sng" dirty="0">
                <a:latin typeface="Arial" pitchFamily="34" charset="0"/>
                <a:cs typeface="Arial" pitchFamily="34" charset="0"/>
              </a:rPr>
              <a:t> </a:t>
            </a:r>
            <a:r>
              <a:rPr lang="it-IT" sz="1000" u="sng" dirty="0" err="1">
                <a:latin typeface="Arial" pitchFamily="34" charset="0"/>
                <a:cs typeface="Arial" pitchFamily="34" charset="0"/>
              </a:rPr>
              <a:t>NMAs</a:t>
            </a:r>
            <a:r>
              <a:rPr lang="it-IT" sz="1000" u="sng" dirty="0"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it-IT" sz="1000" dirty="0" err="1">
                <a:latin typeface="Courier" pitchFamily="49" charset="0"/>
                <a:cs typeface="Arial" panose="020B0604020202020204" pitchFamily="34" charset="0"/>
              </a:rPr>
              <a:t>netbind</a:t>
            </a:r>
            <a:r>
              <a:rPr lang="it-IT" sz="1000" dirty="0">
                <a:latin typeface="Courier" pitchFamily="49" charset="0"/>
                <a:cs typeface="Arial" panose="020B0604020202020204" pitchFamily="34" charset="0"/>
              </a:rPr>
              <a:t>()*/</a:t>
            </a:r>
            <a:r>
              <a:rPr lang="it-IT" sz="1000" dirty="0" err="1">
                <a:latin typeface="Courier" pitchFamily="49" charset="0"/>
                <a:cs typeface="Arial" panose="020B0604020202020204" pitchFamily="34" charset="0"/>
              </a:rPr>
              <a:t>forest.netbind</a:t>
            </a:r>
            <a:r>
              <a:rPr lang="it-IT" sz="1000" dirty="0">
                <a:latin typeface="Courier" pitchFamily="49" charset="0"/>
                <a:cs typeface="Arial" panose="020B0604020202020204" pitchFamily="34" charset="0"/>
              </a:rPr>
              <a:t>()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ABEBDD90-41ED-1A4B-B37C-91A6CC13ED75}"/>
              </a:ext>
            </a:extLst>
          </p:cNvPr>
          <p:cNvSpPr/>
          <p:nvPr/>
        </p:nvSpPr>
        <p:spPr>
          <a:xfrm rot="16200000">
            <a:off x="-342817" y="7038907"/>
            <a:ext cx="1948866" cy="21602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Presentation</a:t>
            </a:r>
            <a:r>
              <a:rPr lang="de-DE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4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of</a:t>
            </a:r>
            <a:r>
              <a:rPr lang="de-DE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4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results</a:t>
            </a:r>
            <a:endParaRPr lang="de-DE" sz="1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2" name="Straight Arrow Connector 76">
            <a:extLst>
              <a:ext uri="{FF2B5EF4-FFF2-40B4-BE49-F238E27FC236}">
                <a16:creationId xmlns:a16="http://schemas.microsoft.com/office/drawing/2014/main" id="{8526ED76-E9F7-3233-C44B-877FF98D52D6}"/>
              </a:ext>
            </a:extLst>
          </p:cNvPr>
          <p:cNvCxnSpPr>
            <a:cxnSpLocks/>
          </p:cNvCxnSpPr>
          <p:nvPr/>
        </p:nvCxnSpPr>
        <p:spPr>
          <a:xfrm>
            <a:off x="2419680" y="5313040"/>
            <a:ext cx="0" cy="309385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4058982" y="5601072"/>
            <a:ext cx="2448274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u="sng" dirty="0">
                <a:latin typeface="Arial" pitchFamily="34" charset="0"/>
                <a:cs typeface="Arial" pitchFamily="34" charset="0"/>
              </a:rPr>
              <a:t>Evaluation of </a:t>
            </a:r>
            <a:r>
              <a:rPr lang="it-IT" sz="1000" u="sng" dirty="0" err="1">
                <a:latin typeface="Arial" pitchFamily="34" charset="0"/>
                <a:cs typeface="Arial" pitchFamily="34" charset="0"/>
              </a:rPr>
              <a:t>heterogeneity</a:t>
            </a:r>
            <a:r>
              <a:rPr lang="it-IT" sz="1000" u="sng" dirty="0">
                <a:latin typeface="Arial" pitchFamily="34" charset="0"/>
                <a:cs typeface="Arial" pitchFamily="34" charset="0"/>
              </a:rPr>
              <a:t> / </a:t>
            </a:r>
            <a:r>
              <a:rPr lang="it-IT" sz="1000" u="sng" dirty="0" err="1">
                <a:latin typeface="Arial" pitchFamily="34" charset="0"/>
                <a:cs typeface="Arial" pitchFamily="34" charset="0"/>
              </a:rPr>
              <a:t>inconsistency</a:t>
            </a:r>
            <a:r>
              <a:rPr lang="it-IT" sz="1000" u="sng" dirty="0"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it-IT" sz="1000" dirty="0" err="1">
                <a:latin typeface="Courier" pitchFamily="49" charset="0"/>
                <a:cs typeface="Arial" pitchFamily="34" charset="0"/>
              </a:rPr>
              <a:t>decomp.design</a:t>
            </a:r>
            <a:r>
              <a:rPr lang="it-IT" sz="1000" dirty="0">
                <a:latin typeface="Courier" pitchFamily="49" charset="0"/>
                <a:cs typeface="Arial" pitchFamily="34" charset="0"/>
              </a:rPr>
              <a:t>()*</a:t>
            </a:r>
            <a:endParaRPr lang="it-IT" sz="1000" dirty="0">
              <a:latin typeface="Arial" pitchFamily="34" charset="0"/>
              <a:cs typeface="Arial" pitchFamily="34" charset="0"/>
            </a:endParaRPr>
          </a:p>
          <a:p>
            <a:r>
              <a:rPr lang="it-IT" sz="1000" dirty="0" err="1">
                <a:latin typeface="Courier" pitchFamily="49" charset="0"/>
                <a:cs typeface="Arial" pitchFamily="34" charset="0"/>
              </a:rPr>
              <a:t>netsplit</a:t>
            </a:r>
            <a:r>
              <a:rPr lang="it-IT" sz="1000" dirty="0">
                <a:latin typeface="Courier" pitchFamily="49" charset="0"/>
                <a:cs typeface="Arial" pitchFamily="34" charset="0"/>
              </a:rPr>
              <a:t>()*/</a:t>
            </a:r>
            <a:r>
              <a:rPr lang="it-IT" sz="1000" dirty="0" err="1">
                <a:latin typeface="Courier" pitchFamily="49" charset="0"/>
                <a:cs typeface="Arial" pitchFamily="34" charset="0"/>
              </a:rPr>
              <a:t>forest.netsplit</a:t>
            </a:r>
            <a:r>
              <a:rPr lang="it-IT" sz="1000" dirty="0">
                <a:latin typeface="Courier" pitchFamily="49" charset="0"/>
                <a:cs typeface="Arial" pitchFamily="34" charset="0"/>
              </a:rPr>
              <a:t>()</a:t>
            </a:r>
          </a:p>
          <a:p>
            <a:r>
              <a:rPr lang="it-IT" sz="1000" dirty="0" err="1">
                <a:latin typeface="Courier" pitchFamily="49" charset="0"/>
                <a:cs typeface="Arial" pitchFamily="34" charset="0"/>
              </a:rPr>
              <a:t>netheat</a:t>
            </a:r>
            <a:r>
              <a:rPr lang="it-IT" sz="1000" dirty="0">
                <a:latin typeface="Courier" pitchFamily="49" charset="0"/>
                <a:cs typeface="Arial" pitchFamily="34" charset="0"/>
              </a:rPr>
              <a:t>()</a:t>
            </a:r>
          </a:p>
          <a:p>
            <a:r>
              <a:rPr lang="en-GB" sz="1000" u="sng" dirty="0">
                <a:latin typeface="Arial" pitchFamily="34" charset="0"/>
                <a:cs typeface="Arial" pitchFamily="34" charset="0"/>
              </a:rPr>
              <a:t>Subgroup analysis / regression:</a:t>
            </a:r>
          </a:p>
          <a:p>
            <a:r>
              <a:rPr lang="it-IT" sz="1000" dirty="0" err="1">
                <a:latin typeface="Courier" pitchFamily="49" charset="0"/>
                <a:cs typeface="Arial" pitchFamily="34" charset="0"/>
              </a:rPr>
              <a:t>subgroup.netmeta</a:t>
            </a:r>
            <a:r>
              <a:rPr lang="it-IT" sz="1000" dirty="0">
                <a:latin typeface="Courier" pitchFamily="49" charset="0"/>
                <a:cs typeface="Arial" pitchFamily="34" charset="0"/>
              </a:rPr>
              <a:t>()*</a:t>
            </a:r>
          </a:p>
          <a:p>
            <a:r>
              <a:rPr lang="it-IT" sz="1000" dirty="0" err="1">
                <a:latin typeface="Courier" pitchFamily="49" charset="0"/>
                <a:cs typeface="Arial" pitchFamily="34" charset="0"/>
              </a:rPr>
              <a:t>netmetareg.netmeta</a:t>
            </a:r>
            <a:r>
              <a:rPr lang="it-IT" sz="1000" dirty="0">
                <a:latin typeface="Courier" pitchFamily="49" charset="0"/>
                <a:cs typeface="Arial" pitchFamily="34" charset="0"/>
              </a:rPr>
              <a:t>()*</a:t>
            </a:r>
            <a:endParaRPr lang="it-IT" sz="1000" dirty="0">
              <a:latin typeface="Arial" pitchFamily="34" charset="0"/>
              <a:cs typeface="Arial" pitchFamily="34" charset="0"/>
            </a:endParaRPr>
          </a:p>
          <a:p>
            <a:r>
              <a:rPr lang="en-GB" sz="1000" u="sng" dirty="0">
                <a:latin typeface="Arial" pitchFamily="34" charset="0"/>
                <a:cs typeface="Arial" pitchFamily="34" charset="0"/>
              </a:rPr>
              <a:t>Evaluation of funnel plot asymmetry:</a:t>
            </a:r>
          </a:p>
          <a:p>
            <a:r>
              <a:rPr lang="en-GB" sz="1000" dirty="0" err="1">
                <a:latin typeface="Courier" pitchFamily="49" charset="0"/>
                <a:cs typeface="Arial" pitchFamily="34" charset="0"/>
              </a:rPr>
              <a:t>funnel.netmeta</a:t>
            </a:r>
            <a:r>
              <a:rPr lang="en-GB" sz="1000" dirty="0">
                <a:latin typeface="Courier" pitchFamily="49" charset="0"/>
                <a:cs typeface="Arial" pitchFamily="34" charset="0"/>
              </a:rPr>
              <a:t>()</a:t>
            </a:r>
          </a:p>
          <a:p>
            <a:r>
              <a:rPr lang="en-GB" sz="1000" dirty="0" err="1">
                <a:latin typeface="Courier" pitchFamily="49" charset="0"/>
                <a:cs typeface="Arial" pitchFamily="34" charset="0"/>
              </a:rPr>
              <a:t>metabias.netmeta</a:t>
            </a:r>
            <a:r>
              <a:rPr lang="en-GB" sz="1000" dirty="0">
                <a:latin typeface="Courier" pitchFamily="49" charset="0"/>
                <a:cs typeface="Arial" pitchFamily="34" charset="0"/>
              </a:rPr>
              <a:t>()</a:t>
            </a:r>
            <a:endParaRPr lang="en-GB" sz="1000" dirty="0">
              <a:latin typeface="Arial" pitchFamily="34" charset="0"/>
              <a:cs typeface="Arial" pitchFamily="34" charset="0"/>
            </a:endParaRPr>
          </a:p>
          <a:p>
            <a:r>
              <a:rPr lang="it-IT" sz="1000" u="sng" dirty="0" err="1">
                <a:latin typeface="Arial" pitchFamily="34" charset="0"/>
                <a:cs typeface="Arial" pitchFamily="34" charset="0"/>
              </a:rPr>
              <a:t>Contribution</a:t>
            </a:r>
            <a:r>
              <a:rPr lang="it-IT" sz="1000" u="sng" dirty="0">
                <a:latin typeface="Arial" pitchFamily="34" charset="0"/>
                <a:cs typeface="Arial" pitchFamily="34" charset="0"/>
              </a:rPr>
              <a:t> of </a:t>
            </a:r>
            <a:r>
              <a:rPr lang="it-IT" sz="1000" u="sng" dirty="0" err="1">
                <a:latin typeface="Arial" pitchFamily="34" charset="0"/>
                <a:cs typeface="Arial" pitchFamily="34" charset="0"/>
              </a:rPr>
              <a:t>pieces</a:t>
            </a:r>
            <a:r>
              <a:rPr lang="it-IT" sz="1000" u="sng" dirty="0">
                <a:latin typeface="Arial" pitchFamily="34" charset="0"/>
                <a:cs typeface="Arial" pitchFamily="34" charset="0"/>
              </a:rPr>
              <a:t> of </a:t>
            </a:r>
            <a:r>
              <a:rPr lang="it-IT" sz="1000" u="sng" dirty="0" err="1">
                <a:latin typeface="Arial" pitchFamily="34" charset="0"/>
                <a:cs typeface="Arial" pitchFamily="34" charset="0"/>
              </a:rPr>
              <a:t>evidence</a:t>
            </a:r>
            <a:r>
              <a:rPr lang="it-IT" sz="1000" u="sng" dirty="0"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it-IT" sz="1000" dirty="0" err="1">
                <a:latin typeface="Courier" pitchFamily="49" charset="0"/>
                <a:cs typeface="Arial" pitchFamily="34" charset="0"/>
              </a:rPr>
              <a:t>netimpact</a:t>
            </a:r>
            <a:r>
              <a:rPr lang="it-IT" sz="1000" dirty="0">
                <a:latin typeface="Courier" pitchFamily="49" charset="0"/>
                <a:cs typeface="Arial" pitchFamily="34" charset="0"/>
              </a:rPr>
              <a:t>()*</a:t>
            </a:r>
          </a:p>
          <a:p>
            <a:r>
              <a:rPr lang="it-IT" sz="1000" dirty="0" err="1">
                <a:latin typeface="Courier" pitchFamily="49" charset="0"/>
                <a:cs typeface="Arial" pitchFamily="34" charset="0"/>
              </a:rPr>
              <a:t>netcontrib</a:t>
            </a:r>
            <a:r>
              <a:rPr lang="it-IT" sz="1000" dirty="0">
                <a:latin typeface="Courier" pitchFamily="49" charset="0"/>
                <a:cs typeface="Arial" pitchFamily="34" charset="0"/>
              </a:rPr>
              <a:t>()*</a:t>
            </a:r>
          </a:p>
          <a:p>
            <a:r>
              <a:rPr lang="it-IT" sz="1000" dirty="0" err="1">
                <a:latin typeface="Courier" pitchFamily="49" charset="0"/>
                <a:cs typeface="Arial" pitchFamily="34" charset="0"/>
              </a:rPr>
              <a:t>netmeasures</a:t>
            </a:r>
            <a:r>
              <a:rPr lang="it-IT" sz="1000" dirty="0">
                <a:latin typeface="Courier" pitchFamily="49" charset="0"/>
                <a:cs typeface="Arial" pitchFamily="34" charset="0"/>
              </a:rPr>
              <a:t>()</a:t>
            </a:r>
          </a:p>
          <a:p>
            <a:r>
              <a:rPr lang="en-GB" sz="1000" u="sng" dirty="0">
                <a:latin typeface="Arial" pitchFamily="34" charset="0"/>
                <a:cs typeface="Arial" pitchFamily="34" charset="0"/>
              </a:rPr>
              <a:t>Other functions:</a:t>
            </a:r>
          </a:p>
          <a:p>
            <a:r>
              <a:rPr lang="en-GB" sz="1000" dirty="0" err="1">
                <a:latin typeface="Courier" pitchFamily="49" charset="0"/>
                <a:cs typeface="Arial" pitchFamily="34" charset="0"/>
              </a:rPr>
              <a:t>settings.netmeta</a:t>
            </a:r>
            <a:r>
              <a:rPr lang="en-GB" sz="1000" dirty="0">
                <a:latin typeface="Courier" pitchFamily="49" charset="0"/>
                <a:cs typeface="Arial" pitchFamily="34" charset="0"/>
              </a:rPr>
              <a:t>()</a:t>
            </a:r>
          </a:p>
          <a:p>
            <a:r>
              <a:rPr lang="en-GB" sz="1000" dirty="0" err="1">
                <a:latin typeface="Courier" pitchFamily="49" charset="0"/>
                <a:cs typeface="Arial" pitchFamily="34" charset="0"/>
              </a:rPr>
              <a:t>netcomparison</a:t>
            </a:r>
            <a:r>
              <a:rPr lang="en-GB" sz="1000" dirty="0">
                <a:latin typeface="Courier" pitchFamily="49" charset="0"/>
                <a:cs typeface="Arial" pitchFamily="34" charset="0"/>
              </a:rPr>
              <a:t>()/</a:t>
            </a:r>
            <a:r>
              <a:rPr lang="en-GB" sz="1000" dirty="0" err="1">
                <a:latin typeface="Courier" pitchFamily="49" charset="0"/>
                <a:cs typeface="Arial" pitchFamily="34" charset="0"/>
              </a:rPr>
              <a:t>netcomplex</a:t>
            </a:r>
            <a:r>
              <a:rPr lang="en-GB" sz="1000" dirty="0">
                <a:latin typeface="Courier" pitchFamily="49" charset="0"/>
                <a:cs typeface="Arial" pitchFamily="34" charset="0"/>
              </a:rPr>
              <a:t>()</a:t>
            </a:r>
          </a:p>
          <a:p>
            <a:r>
              <a:rPr lang="en-GB" sz="1000" dirty="0" err="1">
                <a:latin typeface="Courier" pitchFamily="49" charset="0"/>
                <a:cs typeface="Arial" pitchFamily="34" charset="0"/>
              </a:rPr>
              <a:t>netdistance</a:t>
            </a:r>
            <a:r>
              <a:rPr lang="en-GB" sz="1000" dirty="0">
                <a:latin typeface="Courier" pitchFamily="49" charset="0"/>
                <a:cs typeface="Arial" pitchFamily="34" charset="0"/>
              </a:rPr>
              <a:t>()</a:t>
            </a:r>
          </a:p>
          <a:p>
            <a:r>
              <a:rPr lang="en-GB" sz="1000" dirty="0">
                <a:latin typeface="Courier" pitchFamily="49" charset="0"/>
                <a:cs typeface="Arial" pitchFamily="34" charset="0"/>
              </a:rPr>
              <a:t>crossnma2netmeta()</a:t>
            </a:r>
          </a:p>
          <a:p>
            <a:pPr algn="ctr"/>
            <a:endParaRPr lang="it-IT" sz="1000" dirty="0">
              <a:latin typeface="Courier" pitchFamily="49" charset="0"/>
              <a:cs typeface="Arial" pitchFamily="34" charset="0"/>
            </a:endParaRPr>
          </a:p>
        </p:txBody>
      </p: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4EBD5991-2141-B443-9236-1D692AB06518}"/>
              </a:ext>
            </a:extLst>
          </p:cNvPr>
          <p:cNvCxnSpPr>
            <a:cxnSpLocks/>
          </p:cNvCxnSpPr>
          <p:nvPr/>
        </p:nvCxnSpPr>
        <p:spPr>
          <a:xfrm flipH="1">
            <a:off x="3967572" y="5622427"/>
            <a:ext cx="3598" cy="314699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TextBox 86"/>
          <p:cNvSpPr txBox="1"/>
          <p:nvPr/>
        </p:nvSpPr>
        <p:spPr>
          <a:xfrm>
            <a:off x="3967572" y="785828"/>
            <a:ext cx="255958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u="sng" dirty="0" err="1">
                <a:latin typeface="Arial" pitchFamily="34" charset="0"/>
                <a:cs typeface="Arial" pitchFamily="34" charset="0"/>
              </a:rPr>
              <a:t>Binary</a:t>
            </a:r>
            <a:r>
              <a:rPr lang="it-IT" sz="900" u="sng" dirty="0">
                <a:latin typeface="Arial" pitchFamily="34" charset="0"/>
                <a:cs typeface="Arial" pitchFamily="34" charset="0"/>
              </a:rPr>
              <a:t> </a:t>
            </a:r>
            <a:r>
              <a:rPr lang="it-IT" sz="900" u="sng" dirty="0" err="1">
                <a:latin typeface="Arial" pitchFamily="34" charset="0"/>
                <a:cs typeface="Arial" pitchFamily="34" charset="0"/>
              </a:rPr>
              <a:t>outcome</a:t>
            </a:r>
            <a:r>
              <a:rPr lang="it-IT" sz="900" u="sng" dirty="0"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en-GB" sz="900" dirty="0">
                <a:latin typeface="Courier" pitchFamily="49" charset="0"/>
                <a:cs typeface="Arial" pitchFamily="34" charset="0"/>
              </a:rPr>
              <a:t>dat.baker2009, dat.dogliotti2014</a:t>
            </a:r>
          </a:p>
          <a:p>
            <a:r>
              <a:rPr lang="en-GB" sz="900" dirty="0">
                <a:latin typeface="Courier" pitchFamily="49" charset="0"/>
                <a:cs typeface="Arial" pitchFamily="34" charset="0"/>
              </a:rPr>
              <a:t>dat.dong2013, dat.gurusamy2011,</a:t>
            </a:r>
          </a:p>
          <a:p>
            <a:r>
              <a:rPr lang="en-GB" sz="900" dirty="0">
                <a:latin typeface="Courier" pitchFamily="49" charset="0"/>
                <a:cs typeface="Arial" pitchFamily="34" charset="0"/>
              </a:rPr>
              <a:t>dat.linde2015, dat.woods2010,</a:t>
            </a:r>
          </a:p>
          <a:p>
            <a:r>
              <a:rPr lang="en-GB" sz="900" dirty="0" err="1">
                <a:latin typeface="Courier" pitchFamily="49" charset="0"/>
                <a:cs typeface="Arial" pitchFamily="34" charset="0"/>
              </a:rPr>
              <a:t>smokingcessation</a:t>
            </a:r>
            <a:r>
              <a:rPr lang="en-GB" sz="900" dirty="0">
                <a:latin typeface="Courier" pitchFamily="49" charset="0"/>
                <a:cs typeface="Arial" pitchFamily="34" charset="0"/>
              </a:rPr>
              <a:t>	</a:t>
            </a:r>
          </a:p>
          <a:p>
            <a:r>
              <a:rPr lang="it-IT" sz="900" u="sng" dirty="0" err="1">
                <a:latin typeface="Arial" pitchFamily="34" charset="0"/>
                <a:cs typeface="Arial" pitchFamily="34" charset="0"/>
              </a:rPr>
              <a:t>Continuous</a:t>
            </a:r>
            <a:r>
              <a:rPr lang="it-IT" sz="900" u="sng" dirty="0">
                <a:latin typeface="Arial" pitchFamily="34" charset="0"/>
                <a:cs typeface="Arial" pitchFamily="34" charset="0"/>
              </a:rPr>
              <a:t> </a:t>
            </a:r>
            <a:r>
              <a:rPr lang="it-IT" sz="900" u="sng" dirty="0" err="1">
                <a:latin typeface="Arial" pitchFamily="34" charset="0"/>
                <a:cs typeface="Arial" pitchFamily="34" charset="0"/>
              </a:rPr>
              <a:t>outcome</a:t>
            </a:r>
            <a:r>
              <a:rPr lang="it-IT" sz="900" u="sng" dirty="0"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en-GB" sz="900" dirty="0">
                <a:latin typeface="Courier" pitchFamily="49" charset="0"/>
                <a:cs typeface="Arial" pitchFamily="34" charset="0"/>
              </a:rPr>
              <a:t>dat.franchini2012, dat.senn2013,</a:t>
            </a:r>
          </a:p>
          <a:p>
            <a:r>
              <a:rPr lang="en-GB" sz="900" dirty="0">
                <a:latin typeface="Courier" pitchFamily="49" charset="0"/>
                <a:cs typeface="Arial" pitchFamily="34" charset="0"/>
              </a:rPr>
              <a:t>dat.stowe2010</a:t>
            </a:r>
          </a:p>
          <a:p>
            <a:r>
              <a:rPr lang="it-IT" sz="900" u="sng" dirty="0" err="1">
                <a:latin typeface="Arial" pitchFamily="34" charset="0"/>
                <a:cs typeface="Arial" pitchFamily="34" charset="0"/>
              </a:rPr>
              <a:t>Incidence</a:t>
            </a:r>
            <a:r>
              <a:rPr lang="it-IT" sz="900" u="sng" dirty="0">
                <a:latin typeface="Arial" pitchFamily="34" charset="0"/>
                <a:cs typeface="Arial" pitchFamily="34" charset="0"/>
              </a:rPr>
              <a:t> rates:</a:t>
            </a:r>
          </a:p>
          <a:p>
            <a:r>
              <a:rPr lang="en-GB" sz="900" dirty="0" err="1">
                <a:latin typeface="Courier" pitchFamily="49" charset="0"/>
                <a:cs typeface="Arial" pitchFamily="34" charset="0"/>
              </a:rPr>
              <a:t>dietaryfat</a:t>
            </a:r>
            <a:endParaRPr lang="en-GB" sz="900" dirty="0">
              <a:latin typeface="Courier" pitchFamily="49" charset="0"/>
              <a:cs typeface="Arial" pitchFamily="34" charset="0"/>
            </a:endParaRPr>
          </a:p>
          <a:p>
            <a:r>
              <a:rPr lang="it-IT" sz="900" u="sng" dirty="0" err="1">
                <a:latin typeface="Arial" pitchFamily="34" charset="0"/>
                <a:cs typeface="Arial" pitchFamily="34" charset="0"/>
              </a:rPr>
              <a:t>Generic</a:t>
            </a:r>
            <a:r>
              <a:rPr lang="it-IT" sz="900" u="sng" dirty="0">
                <a:latin typeface="Arial" pitchFamily="34" charset="0"/>
                <a:cs typeface="Arial" pitchFamily="34" charset="0"/>
              </a:rPr>
              <a:t> </a:t>
            </a:r>
            <a:r>
              <a:rPr lang="it-IT" sz="900" u="sng" dirty="0" err="1">
                <a:latin typeface="Arial" pitchFamily="34" charset="0"/>
                <a:cs typeface="Arial" pitchFamily="34" charset="0"/>
              </a:rPr>
              <a:t>outcome</a:t>
            </a:r>
            <a:r>
              <a:rPr lang="it-IT" sz="900" u="sng" dirty="0">
                <a:latin typeface="Arial" pitchFamily="34" charset="0"/>
                <a:cs typeface="Arial" pitchFamily="34" charset="0"/>
              </a:rPr>
              <a:t> (</a:t>
            </a:r>
            <a:r>
              <a:rPr lang="it-IT" sz="900" u="sng" dirty="0" err="1">
                <a:latin typeface="Arial" pitchFamily="34" charset="0"/>
                <a:cs typeface="Arial" pitchFamily="34" charset="0"/>
              </a:rPr>
              <a:t>comparison-based</a:t>
            </a:r>
            <a:r>
              <a:rPr lang="it-IT" sz="900" u="sng" dirty="0">
                <a:latin typeface="Arial" pitchFamily="34" charset="0"/>
                <a:cs typeface="Arial" pitchFamily="34" charset="0"/>
              </a:rPr>
              <a:t> format):</a:t>
            </a:r>
          </a:p>
          <a:p>
            <a:r>
              <a:rPr lang="en-GB" sz="900" dirty="0">
                <a:latin typeface="Courier" pitchFamily="49" charset="0"/>
                <a:cs typeface="Arial" pitchFamily="34" charset="0"/>
              </a:rPr>
              <a:t>Linde2016, Senn2013</a:t>
            </a:r>
          </a:p>
        </p:txBody>
      </p: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4EBD5991-2141-B443-9236-1D692AB06518}"/>
              </a:ext>
            </a:extLst>
          </p:cNvPr>
          <p:cNvCxnSpPr>
            <a:cxnSpLocks/>
          </p:cNvCxnSpPr>
          <p:nvPr/>
        </p:nvCxnSpPr>
        <p:spPr>
          <a:xfrm>
            <a:off x="3790856" y="704528"/>
            <a:ext cx="0" cy="191692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Rectangle 88">
            <a:extLst>
              <a:ext uri="{FF2B5EF4-FFF2-40B4-BE49-F238E27FC236}">
                <a16:creationId xmlns:a16="http://schemas.microsoft.com/office/drawing/2014/main" id="{F7CAF1BC-8330-B441-B45D-2A02C60DDCA5}"/>
              </a:ext>
            </a:extLst>
          </p:cNvPr>
          <p:cNvSpPr/>
          <p:nvPr/>
        </p:nvSpPr>
        <p:spPr>
          <a:xfrm rot="16200000">
            <a:off x="2692278" y="1466838"/>
            <a:ext cx="1660833" cy="3923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Available</a:t>
            </a:r>
            <a:r>
              <a:rPr lang="de-DE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4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example</a:t>
            </a:r>
            <a:r>
              <a:rPr lang="de-DE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4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data</a:t>
            </a:r>
            <a:r>
              <a:rPr lang="de-DE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4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sets</a:t>
            </a:r>
            <a:endParaRPr lang="de-DE" sz="1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C929C653-B071-E945-959E-2F14039C37C5}"/>
              </a:ext>
            </a:extLst>
          </p:cNvPr>
          <p:cNvCxnSpPr>
            <a:cxnSpLocks/>
          </p:cNvCxnSpPr>
          <p:nvPr/>
        </p:nvCxnSpPr>
        <p:spPr>
          <a:xfrm>
            <a:off x="3212976" y="3242810"/>
            <a:ext cx="0" cy="27003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8" name="TextBox 137"/>
          <p:cNvSpPr txBox="1"/>
          <p:nvPr/>
        </p:nvSpPr>
        <p:spPr>
          <a:xfrm>
            <a:off x="412527" y="8985448"/>
            <a:ext cx="44584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>
                <a:latin typeface="Courier" pitchFamily="49" charset="0"/>
              </a:rPr>
              <a:t>* </a:t>
            </a:r>
            <a:r>
              <a:rPr lang="it-IT" sz="1000" dirty="0">
                <a:latin typeface="Arial" pitchFamily="34" charset="0"/>
                <a:cs typeface="Arial" pitchFamily="34" charset="0"/>
              </a:rPr>
              <a:t>At </a:t>
            </a:r>
            <a:r>
              <a:rPr lang="it-IT" sz="1000" dirty="0" err="1">
                <a:latin typeface="Arial" pitchFamily="34" charset="0"/>
                <a:cs typeface="Arial" pitchFamily="34" charset="0"/>
              </a:rPr>
              <a:t>least</a:t>
            </a:r>
            <a:r>
              <a:rPr lang="it-IT" sz="1000" dirty="0">
                <a:latin typeface="Arial" pitchFamily="34" charset="0"/>
                <a:cs typeface="Arial" pitchFamily="34" charset="0"/>
              </a:rPr>
              <a:t> </a:t>
            </a:r>
            <a:r>
              <a:rPr lang="it-IT" sz="1000" dirty="0" err="1">
                <a:latin typeface="Courier" pitchFamily="49" charset="0"/>
              </a:rPr>
              <a:t>print</a:t>
            </a:r>
            <a:r>
              <a:rPr lang="it-IT" sz="1000" dirty="0">
                <a:latin typeface="Courier" pitchFamily="49" charset="0"/>
              </a:rPr>
              <a:t>()</a:t>
            </a:r>
            <a:r>
              <a:rPr lang="it-IT" sz="1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1000" dirty="0">
                <a:latin typeface="Courier" pitchFamily="49" charset="0"/>
              </a:rPr>
              <a:t>plot()</a:t>
            </a:r>
            <a:r>
              <a:rPr lang="it-IT" sz="1000" dirty="0">
                <a:latin typeface="Arial" panose="020B0604020202020204" pitchFamily="34" charset="0"/>
                <a:cs typeface="Arial" panose="020B0604020202020204" pitchFamily="34" charset="0"/>
              </a:rPr>
              <a:t>, or </a:t>
            </a:r>
            <a:r>
              <a:rPr lang="it-IT" sz="1000" dirty="0" err="1">
                <a:latin typeface="Courier" pitchFamily="49" charset="0"/>
              </a:rPr>
              <a:t>summary</a:t>
            </a:r>
            <a:r>
              <a:rPr lang="it-IT" sz="1000" dirty="0">
                <a:latin typeface="Courier" pitchFamily="49" charset="0"/>
              </a:rPr>
              <a:t>()</a:t>
            </a:r>
            <a:r>
              <a:rPr lang="it-IT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000" dirty="0" err="1">
                <a:latin typeface="Arial" pitchFamily="34" charset="0"/>
                <a:cs typeface="Arial" pitchFamily="34" charset="0"/>
              </a:rPr>
              <a:t>function</a:t>
            </a:r>
            <a:r>
              <a:rPr lang="it-IT" sz="1000" dirty="0">
                <a:latin typeface="Arial" pitchFamily="34" charset="0"/>
                <a:cs typeface="Arial" pitchFamily="34" charset="0"/>
              </a:rPr>
              <a:t> </a:t>
            </a:r>
            <a:r>
              <a:rPr lang="it-IT" sz="1000" dirty="0" err="1">
                <a:latin typeface="Arial" pitchFamily="34" charset="0"/>
                <a:cs typeface="Arial" pitchFamily="34" charset="0"/>
              </a:rPr>
              <a:t>available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B5E6621-7AC2-D440-9130-5E448CAD0CC8}"/>
              </a:ext>
            </a:extLst>
          </p:cNvPr>
          <p:cNvSpPr/>
          <p:nvPr/>
        </p:nvSpPr>
        <p:spPr>
          <a:xfrm>
            <a:off x="525420" y="1350420"/>
            <a:ext cx="2401340" cy="625143"/>
          </a:xfrm>
          <a:prstGeom prst="roundRect">
            <a:avLst>
              <a:gd name="adj" fmla="val 1771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Import </a:t>
            </a:r>
            <a:r>
              <a:rPr lang="it-IT" sz="14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your</a:t>
            </a:r>
            <a:r>
              <a:rPr lang="it-IT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4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own</a:t>
            </a:r>
            <a:r>
              <a:rPr lang="it-IT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data set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C929C653-B071-E945-959E-2F14039C37C5}"/>
              </a:ext>
            </a:extLst>
          </p:cNvPr>
          <p:cNvCxnSpPr>
            <a:cxnSpLocks/>
          </p:cNvCxnSpPr>
          <p:nvPr/>
        </p:nvCxnSpPr>
        <p:spPr>
          <a:xfrm>
            <a:off x="2638728" y="1975563"/>
            <a:ext cx="0" cy="889205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60">
            <a:extLst>
              <a:ext uri="{FF2B5EF4-FFF2-40B4-BE49-F238E27FC236}">
                <a16:creationId xmlns:a16="http://schemas.microsoft.com/office/drawing/2014/main" id="{2C8DF6C0-475A-5463-2B4D-6CFC72B691A0}"/>
              </a:ext>
            </a:extLst>
          </p:cNvPr>
          <p:cNvCxnSpPr>
            <a:cxnSpLocks/>
          </p:cNvCxnSpPr>
          <p:nvPr/>
        </p:nvCxnSpPr>
        <p:spPr>
          <a:xfrm>
            <a:off x="3862864" y="2621454"/>
            <a:ext cx="0" cy="243314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76">
            <a:extLst>
              <a:ext uri="{FF2B5EF4-FFF2-40B4-BE49-F238E27FC236}">
                <a16:creationId xmlns:a16="http://schemas.microsoft.com/office/drawing/2014/main" id="{892E0231-104F-55AF-9736-A6BE414CE712}"/>
              </a:ext>
            </a:extLst>
          </p:cNvPr>
          <p:cNvCxnSpPr>
            <a:cxnSpLocks/>
          </p:cNvCxnSpPr>
          <p:nvPr/>
        </p:nvCxnSpPr>
        <p:spPr>
          <a:xfrm>
            <a:off x="4072637" y="5313040"/>
            <a:ext cx="0" cy="309385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60">
            <a:extLst>
              <a:ext uri="{FF2B5EF4-FFF2-40B4-BE49-F238E27FC236}">
                <a16:creationId xmlns:a16="http://schemas.microsoft.com/office/drawing/2014/main" id="{0F0EDF8C-DDCE-0F7D-121D-97FD2720DD87}"/>
              </a:ext>
            </a:extLst>
          </p:cNvPr>
          <p:cNvCxnSpPr>
            <a:cxnSpLocks/>
            <a:stCxn id="65" idx="3"/>
            <a:endCxn id="66" idx="1"/>
          </p:cNvCxnSpPr>
          <p:nvPr/>
        </p:nvCxnSpPr>
        <p:spPr>
          <a:xfrm>
            <a:off x="4150896" y="3053789"/>
            <a:ext cx="360040" cy="195697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43140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260</Words>
  <Application>Microsoft Macintosh PowerPoint</Application>
  <PresentationFormat>A4-Papier (210 x 297 mm)</PresentationFormat>
  <Paragraphs>73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Aptos</vt:lpstr>
      <vt:lpstr>Arial</vt:lpstr>
      <vt:lpstr>Calibri</vt:lpstr>
      <vt:lpstr>Courier</vt:lpstr>
      <vt:lpstr>Office Theme</vt:lpstr>
      <vt:lpstr>PowerPoint-Präsentation</vt:lpstr>
    </vt:vector>
  </TitlesOfParts>
  <Company>Department für Med. Biometrie und Med. Informatik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Sara Balduzzi</dc:creator>
  <cp:lastModifiedBy>Guido Schwarzer</cp:lastModifiedBy>
  <cp:revision>121</cp:revision>
  <cp:lastPrinted>2025-07-31T10:42:40Z</cp:lastPrinted>
  <dcterms:created xsi:type="dcterms:W3CDTF">2020-09-24T08:05:00Z</dcterms:created>
  <dcterms:modified xsi:type="dcterms:W3CDTF">2025-07-31T10:45:33Z</dcterms:modified>
</cp:coreProperties>
</file>