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3970000" cy="10795000"/>
  <p:notesSz cx="6858000" cy="9144000"/>
  <p:defaultTextStyle>
    <a:lvl1pPr algn="ctr" defTabSz="584151">
      <a:defRPr sz="3799">
        <a:latin typeface="+mn-lt"/>
        <a:ea typeface="+mn-ea"/>
        <a:cs typeface="+mn-cs"/>
        <a:sym typeface="Helvetica Light"/>
      </a:defRPr>
    </a:lvl1pPr>
    <a:lvl2pPr indent="228580" algn="ctr" defTabSz="584151">
      <a:defRPr sz="3799">
        <a:latin typeface="+mn-lt"/>
        <a:ea typeface="+mn-ea"/>
        <a:cs typeface="+mn-cs"/>
        <a:sym typeface="Helvetica Light"/>
      </a:defRPr>
    </a:lvl2pPr>
    <a:lvl3pPr indent="457162" algn="ctr" defTabSz="584151">
      <a:defRPr sz="3799">
        <a:latin typeface="+mn-lt"/>
        <a:ea typeface="+mn-ea"/>
        <a:cs typeface="+mn-cs"/>
        <a:sym typeface="Helvetica Light"/>
      </a:defRPr>
    </a:lvl3pPr>
    <a:lvl4pPr indent="685743" algn="ctr" defTabSz="584151">
      <a:defRPr sz="3799">
        <a:latin typeface="+mn-lt"/>
        <a:ea typeface="+mn-ea"/>
        <a:cs typeface="+mn-cs"/>
        <a:sym typeface="Helvetica Light"/>
      </a:defRPr>
    </a:lvl4pPr>
    <a:lvl5pPr indent="914323" algn="ctr" defTabSz="584151">
      <a:defRPr sz="3799">
        <a:latin typeface="+mn-lt"/>
        <a:ea typeface="+mn-ea"/>
        <a:cs typeface="+mn-cs"/>
        <a:sym typeface="Helvetica Light"/>
      </a:defRPr>
    </a:lvl5pPr>
    <a:lvl6pPr indent="1142905" algn="ctr" defTabSz="584151">
      <a:defRPr sz="3799">
        <a:latin typeface="+mn-lt"/>
        <a:ea typeface="+mn-ea"/>
        <a:cs typeface="+mn-cs"/>
        <a:sym typeface="Helvetica Light"/>
      </a:defRPr>
    </a:lvl6pPr>
    <a:lvl7pPr indent="1371486" algn="ctr" defTabSz="584151">
      <a:defRPr sz="3799">
        <a:latin typeface="+mn-lt"/>
        <a:ea typeface="+mn-ea"/>
        <a:cs typeface="+mn-cs"/>
        <a:sym typeface="Helvetica Light"/>
      </a:defRPr>
    </a:lvl7pPr>
    <a:lvl8pPr indent="1600066" algn="ctr" defTabSz="584151">
      <a:defRPr sz="3799">
        <a:latin typeface="+mn-lt"/>
        <a:ea typeface="+mn-ea"/>
        <a:cs typeface="+mn-cs"/>
        <a:sym typeface="Helvetica Light"/>
      </a:defRPr>
    </a:lvl8pPr>
    <a:lvl9pPr indent="1828648" algn="ctr" defTabSz="584151">
      <a:defRPr sz="3799">
        <a:latin typeface="+mn-lt"/>
        <a:ea typeface="+mn-ea"/>
        <a:cs typeface="+mn-cs"/>
        <a:sym typeface="Helvetica Light"/>
      </a:defRPr>
    </a:lvl9pPr>
  </p:defaultTextStyle>
  <p:extLst>
    <p:ext uri="{521415D9-36F7-43E2-AB2F-B90AF26B5E84}">
      <p14:sectionLst xmlns:p14="http://schemas.microsoft.com/office/powerpoint/2010/main">
        <p14:section name="Untitled Section" id="{9A494832-45BE-8343-8436-5FD64E120D26}">
          <p14:sldIdLst>
            <p14:sldId id="256"/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Benoit,KR" initials="B [7]" lastIdx="1" clrIdx="6">
    <p:extLst/>
  </p:cmAuthor>
  <p:cmAuthor id="1" name="Benoit,KR" initials="B" lastIdx="1" clrIdx="0">
    <p:extLst/>
  </p:cmAuthor>
  <p:cmAuthor id="8" name="Benoit,KR" initials="B [8]" lastIdx="1" clrIdx="7">
    <p:extLst/>
  </p:cmAuthor>
  <p:cmAuthor id="2" name="Benoit,KR" initials="B [2]" lastIdx="1" clrIdx="1">
    <p:extLst/>
  </p:cmAuthor>
  <p:cmAuthor id="9" name="Benoit,KR" initials="B [9]" lastIdx="1" clrIdx="8">
    <p:extLst/>
  </p:cmAuthor>
  <p:cmAuthor id="3" name="Benoit,KR" initials="B [3]" lastIdx="1" clrIdx="2">
    <p:extLst/>
  </p:cmAuthor>
  <p:cmAuthor id="10" name="Benoit,KR" initials="B [10]" lastIdx="1" clrIdx="9">
    <p:extLst/>
  </p:cmAuthor>
  <p:cmAuthor id="4" name="Benoit,KR" initials="B [4]" lastIdx="1" clrIdx="3">
    <p:extLst/>
  </p:cmAuthor>
  <p:cmAuthor id="5" name="Benoit,KR" initials="B [5]" lastIdx="1" clrIdx="4">
    <p:extLst/>
  </p:cmAuthor>
  <p:cmAuthor id="6" name="Benoit,KR" initials="B [6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C7"/>
    <a:srgbClr val="DAF7FF"/>
    <a:srgbClr val="BCE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9481"/>
    <p:restoredTop sz="94613"/>
  </p:normalViewPr>
  <p:slideViewPr>
    <p:cSldViewPr snapToGrid="0" snapToObjects="1">
      <p:cViewPr>
        <p:scale>
          <a:sx n="185" d="100"/>
          <a:sy n="185" d="100"/>
        </p:scale>
        <p:origin x="144" y="-7360"/>
      </p:cViewPr>
      <p:guideLst/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commentAuthors" Target="commentAuthors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209675" y="685800"/>
            <a:ext cx="443865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1pPr>
    <a:lvl2pPr indent="228580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2pPr>
    <a:lvl3pPr indent="457162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3pPr>
    <a:lvl4pPr indent="685743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4pPr>
    <a:lvl5pPr indent="914323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5pPr>
    <a:lvl6pPr indent="1142905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6pPr>
    <a:lvl7pPr indent="1371486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7pPr>
    <a:lvl8pPr indent="1600066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8pPr>
    <a:lvl9pPr indent="1828648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9675" y="685800"/>
            <a:ext cx="44386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541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421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364257" y="1918643"/>
            <a:ext cx="11241487" cy="354707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364257" y="5561212"/>
            <a:ext cx="11241487" cy="121419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364257" y="7375674"/>
            <a:ext cx="11241487" cy="1527969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364257" y="8958213"/>
            <a:ext cx="11241487" cy="121419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364257" y="3623964"/>
            <a:ext cx="11241487" cy="354707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1023194" y="840879"/>
            <a:ext cx="5729884" cy="428377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 lvl="0">
              <a:defRPr sz="1800"/>
            </a:pPr>
            <a:r>
              <a:rPr sz="6600"/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1023194" y="5274716"/>
            <a:ext cx="5729884" cy="4406554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1023194" y="2955478"/>
            <a:ext cx="5729884" cy="6753077"/>
          </a:xfrm>
          <a:prstGeom prst="rect">
            <a:avLst/>
          </a:prstGeom>
        </p:spPr>
        <p:txBody>
          <a:bodyPr/>
          <a:lstStyle>
            <a:lvl1pPr marL="367392" indent="-367392">
              <a:spcBef>
                <a:spcPts val="3200"/>
              </a:spcBef>
              <a:defRPr sz="3000"/>
            </a:lvl1pPr>
            <a:lvl2pPr marL="710292" indent="-367392">
              <a:spcBef>
                <a:spcPts val="3200"/>
              </a:spcBef>
              <a:defRPr sz="3000"/>
            </a:lvl2pPr>
            <a:lvl3pPr marL="1053192" indent="-367392">
              <a:spcBef>
                <a:spcPts val="3200"/>
              </a:spcBef>
              <a:defRPr sz="3000"/>
            </a:lvl3pPr>
            <a:lvl4pPr marL="1396092" indent="-367392">
              <a:spcBef>
                <a:spcPts val="3200"/>
              </a:spcBef>
              <a:defRPr sz="3000"/>
            </a:lvl4pPr>
            <a:lvl5pPr marL="1738992" indent="-367392">
              <a:spcBef>
                <a:spcPts val="3200"/>
              </a:spcBef>
              <a:defRPr sz="3000"/>
            </a:lvl5pPr>
          </a:lstStyle>
          <a:p>
            <a:pPr lvl="0">
              <a:defRPr sz="1800"/>
            </a:pPr>
            <a:r>
              <a:rPr sz="3000"/>
              <a:t>Body Level One</a:t>
            </a:r>
          </a:p>
          <a:p>
            <a:pPr lvl="1">
              <a:defRPr sz="1800"/>
            </a:pPr>
            <a:r>
              <a:rPr sz="3000"/>
              <a:t>Body Level Two</a:t>
            </a:r>
          </a:p>
          <a:p>
            <a:pPr lvl="2">
              <a:defRPr sz="1800"/>
            </a:pPr>
            <a:r>
              <a:rPr sz="3000"/>
              <a:t>Body Level Three</a:t>
            </a:r>
          </a:p>
          <a:p>
            <a:pPr lvl="3">
              <a:defRPr sz="1800"/>
            </a:pPr>
            <a:r>
              <a:rPr sz="3000"/>
              <a:t>Body Level Four</a:t>
            </a:r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1023193" y="1523009"/>
            <a:ext cx="11923614" cy="774898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023193" y="636242"/>
            <a:ext cx="11923614" cy="231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023193" y="2955478"/>
            <a:ext cx="11923614" cy="6753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algn="ctr" defTabSz="584200">
        <a:defRPr sz="88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8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8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8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8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8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8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8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800">
          <a:latin typeface="+mn-lt"/>
          <a:ea typeface="+mn-ea"/>
          <a:cs typeface="+mn-cs"/>
          <a:sym typeface="Helvetica Light"/>
        </a:defRPr>
      </a:lvl9pPr>
    </p:titleStyle>
    <p:bodyStyle>
      <a:lvl1pPr marL="469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1pPr>
      <a:lvl2pPr marL="913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2pPr>
      <a:lvl3pPr marL="1358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3pPr>
      <a:lvl4pPr marL="1802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4pPr>
      <a:lvl5pPr marL="2247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5pPr>
      <a:lvl6pPr marL="2691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6pPr>
      <a:lvl7pPr marL="3136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7pPr>
      <a:lvl8pPr marL="3580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8pPr>
      <a:lvl9pPr marL="4025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5" Type="http://schemas.openxmlformats.org/officeDocument/2006/relationships/image" Target="../media/image5.emf"/><Relationship Id="rId6" Type="http://schemas.openxmlformats.org/officeDocument/2006/relationships/image" Target="../media/image6.em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234138" y="1216444"/>
            <a:ext cx="3531950" cy="2724140"/>
          </a:xfrm>
          <a:prstGeom prst="rect">
            <a:avLst/>
          </a:prstGeom>
          <a:solidFill>
            <a:srgbClr val="DAF7FF"/>
          </a:solidFill>
          <a:ln w="762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928502" y="1212238"/>
            <a:ext cx="2966163" cy="2724140"/>
          </a:xfrm>
          <a:prstGeom prst="rect">
            <a:avLst/>
          </a:prstGeom>
          <a:solidFill>
            <a:srgbClr val="DAF7FF"/>
          </a:solidFill>
          <a:ln w="762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62622" y="4351975"/>
            <a:ext cx="6588000" cy="6233192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137053" y="8429591"/>
            <a:ext cx="6696000" cy="2153497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262621" y="1712046"/>
            <a:ext cx="3503467" cy="22570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171450" indent="-171450" algn="l">
              <a:buFont typeface="Arial" charset="0"/>
              <a:buChar char="•"/>
            </a:pPr>
            <a:r>
              <a:rPr lang="en-US" sz="1400" b="1" dirty="0" smtClean="0">
                <a:latin typeface="Source Sans Pro" charset="0"/>
                <a:ea typeface="Source Sans Pro" charset="0"/>
                <a:cs typeface="Source Sans Pro" charset="0"/>
              </a:rPr>
              <a:t>corpus_*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</a:rPr>
              <a:t> manage text collections/metadata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t</a:t>
            </a:r>
            <a:r>
              <a:rPr lang="en-US" sz="1400" b="1" dirty="0" smtClean="0">
                <a:latin typeface="Source Sans Pro" charset="0"/>
                <a:ea typeface="Source Sans Pro" charset="0"/>
                <a:cs typeface="Source Sans Pro" charset="0"/>
              </a:rPr>
              <a:t>okens_*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</a:rPr>
              <a:t> create/modify tokenized texts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 smtClean="0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r>
              <a:rPr lang="en-US" sz="1400" b="1" dirty="0" smtClean="0">
                <a:latin typeface="Source Sans Pro" charset="0"/>
                <a:ea typeface="Source Sans Pro" charset="0"/>
                <a:cs typeface="Source Sans Pro" charset="0"/>
              </a:rPr>
              <a:t>_*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</a:rPr>
              <a:t> create/modify doc-feature matrices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 smtClean="0">
                <a:latin typeface="Source Sans Pro" charset="0"/>
                <a:ea typeface="Source Sans Pro" charset="0"/>
                <a:cs typeface="Source Sans Pro" charset="0"/>
              </a:rPr>
              <a:t>fcm</a:t>
            </a:r>
            <a:r>
              <a:rPr lang="en-US" sz="1400" b="1" dirty="0" smtClean="0">
                <a:latin typeface="Source Sans Pro" charset="0"/>
                <a:ea typeface="Source Sans Pro" charset="0"/>
                <a:cs typeface="Source Sans Pro" charset="0"/>
              </a:rPr>
              <a:t>_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</a:rPr>
              <a:t>* work with co-occurrence matrices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 smtClean="0">
                <a:latin typeface="Source Sans Pro" charset="0"/>
                <a:ea typeface="Source Sans Pro" charset="0"/>
                <a:cs typeface="Source Sans Pro" charset="0"/>
              </a:rPr>
              <a:t>textstat</a:t>
            </a:r>
            <a:r>
              <a:rPr lang="en-US" sz="1400" b="1" dirty="0" smtClean="0">
                <a:latin typeface="Source Sans Pro" charset="0"/>
                <a:ea typeface="Source Sans Pro" charset="0"/>
                <a:cs typeface="Source Sans Pro" charset="0"/>
              </a:rPr>
              <a:t>_*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</a:rPr>
              <a:t>calculate text-based statistics</a:t>
            </a:r>
            <a:endParaRPr lang="en-US" sz="14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 smtClean="0">
                <a:latin typeface="Source Sans Pro" charset="0"/>
                <a:ea typeface="Source Sans Pro" charset="0"/>
                <a:cs typeface="Source Sans Pro" charset="0"/>
              </a:rPr>
              <a:t>textmodel</a:t>
            </a:r>
            <a:r>
              <a:rPr lang="en-US" sz="1400" b="1" dirty="0" smtClean="0">
                <a:latin typeface="Source Sans Pro" charset="0"/>
                <a:ea typeface="Source Sans Pro" charset="0"/>
                <a:cs typeface="Source Sans Pro" charset="0"/>
              </a:rPr>
              <a:t>_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</a:rPr>
              <a:t>*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fit 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</a:rPr>
              <a:t>(un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-</a:t>
            </a:r>
            <a:r>
              <a:rPr lang="en-US" sz="1400" smtClean="0">
                <a:latin typeface="Source Sans Pro" charset="0"/>
                <a:ea typeface="Source Sans Pro" charset="0"/>
                <a:cs typeface="Source Sans Pro" charset="0"/>
              </a:rPr>
              <a:t>)supervised 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</a:rPr>
              <a:t>models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textplot</a:t>
            </a:r>
            <a:r>
              <a:rPr lang="en-US" sz="1400" b="1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_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*</a:t>
            </a:r>
            <a:r>
              <a:rPr lang="en-US" sz="1400" b="1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create 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text-based visualizations</a:t>
            </a:r>
            <a:endParaRPr lang="en-US" sz="1400" b="1" dirty="0">
              <a:latin typeface="Source Sans Pro" charset="0"/>
              <a:ea typeface="Source Sans Pro" charset="0"/>
              <a:cs typeface="Source Sans Pro" charset="0"/>
              <a:sym typeface="Source Sans Pro Light"/>
            </a:endParaRPr>
          </a:p>
          <a:p>
            <a:pPr algn="l">
              <a:spcBef>
                <a:spcPts val="800"/>
              </a:spcBef>
            </a:pPr>
            <a:r>
              <a:rPr lang="en-US" sz="1400" b="1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Consistent grammar: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object() 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constructor for the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object 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type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o</a:t>
            </a:r>
            <a:r>
              <a:rPr lang="en-US" sz="1400" b="1" dirty="0" err="1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bject_verb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()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inputs 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&amp; returns object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type </a:t>
            </a:r>
          </a:p>
        </p:txBody>
      </p:sp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xfrm>
            <a:off x="3625144" y="154129"/>
            <a:ext cx="3511910" cy="53684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5000" dirty="0" smtClean="0">
                <a:latin typeface="Source Sans Pro" charset="0"/>
                <a:ea typeface="Source Sans Pro" charset="0"/>
                <a:cs typeface="Source Sans Pro" charset="0"/>
              </a:rPr>
              <a:t>Cheat Sheet</a:t>
            </a:r>
            <a:endParaRPr lang="en-US" sz="5000" dirty="0">
              <a:solidFill>
                <a:srgbClr val="53585F"/>
              </a:solidFill>
              <a:latin typeface="Source Sans Pro" charset="0"/>
              <a:ea typeface="Source Sans Pro" charset="0"/>
              <a:cs typeface="Source Sans Pro" charset="0"/>
              <a:sym typeface="Source Sans Pro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234138" y="1052562"/>
            <a:ext cx="3531950" cy="465035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1" indent="0">
              <a:spcBef>
                <a:spcPts val="800"/>
              </a:spcBef>
              <a:defRPr sz="1800"/>
            </a:pPr>
            <a:r>
              <a:rPr lang="en-US" sz="240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General syntax</a:t>
            </a:r>
            <a:endParaRPr lang="en-US" sz="24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3" name="Shape 35"/>
          <p:cNvSpPr/>
          <p:nvPr/>
        </p:nvSpPr>
        <p:spPr>
          <a:xfrm>
            <a:off x="520861" y="4738679"/>
            <a:ext cx="6216624" cy="57964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Read texts </a:t>
            </a:r>
            <a:r>
              <a:rPr lang="en-US" sz="1500" b="1" dirty="0" smtClean="0">
                <a:latin typeface="Source Sans Pro" charset="0"/>
                <a:ea typeface="Source Sans Pro" charset="0"/>
                <a:cs typeface="Source Sans Pro" charset="0"/>
              </a:rPr>
              <a:t>(txt</a:t>
            </a: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, pdf, csv, </a:t>
            </a:r>
            <a:r>
              <a:rPr lang="en-US" sz="1500" b="1" dirty="0" smtClean="0">
                <a:latin typeface="Source Sans Pro" charset="0"/>
                <a:ea typeface="Source Sans Pro" charset="0"/>
                <a:cs typeface="Source Sans Pro" charset="0"/>
              </a:rPr>
              <a:t>doc, </a:t>
            </a:r>
            <a:r>
              <a:rPr lang="en-US" sz="1500" b="1" dirty="0" err="1" smtClean="0">
                <a:latin typeface="Source Sans Pro" charset="0"/>
                <a:ea typeface="Source Sans Pro" charset="0"/>
                <a:cs typeface="Source Sans Pro" charset="0"/>
              </a:rPr>
              <a:t>docx</a:t>
            </a: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, </a:t>
            </a:r>
            <a:r>
              <a:rPr lang="en-US" sz="1500" b="1" dirty="0" err="1">
                <a:latin typeface="Source Sans Pro" charset="0"/>
                <a:ea typeface="Source Sans Pro" charset="0"/>
                <a:cs typeface="Source Sans Pro" charset="0"/>
              </a:rPr>
              <a:t>json</a:t>
            </a: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, xml</a:t>
            </a:r>
            <a:r>
              <a:rPr lang="en-US" sz="1500" b="1" dirty="0" smtClean="0">
                <a:latin typeface="Source Sans Pro" charset="0"/>
                <a:ea typeface="Source Sans Pro" charset="0"/>
                <a:cs typeface="Source Sans Pro" charset="0"/>
              </a:rPr>
              <a:t>)</a:t>
            </a:r>
            <a:endParaRPr lang="en-US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m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y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_texts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&lt;-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readtext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::</a:t>
            </a:r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readtext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("~/link/to/path/*") 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	</a:t>
            </a:r>
            <a:endParaRPr lang="en-US" sz="1500" i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 smtClean="0">
                <a:latin typeface="Source Sans Pro" charset="0"/>
                <a:ea typeface="Source Sans Pro" charset="0"/>
                <a:cs typeface="Source Sans Pro" charset="0"/>
              </a:rPr>
              <a:t>Construct a corpus from a character vector</a:t>
            </a:r>
            <a:endParaRPr lang="en-US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x &lt;- </a:t>
            </a: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(data_char_ukimmig2010, 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text_field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= "text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")</a:t>
            </a:r>
            <a:endParaRPr lang="en-US" sz="1300" i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 smtClean="0">
                <a:latin typeface="Source Sans Pro" charset="0"/>
                <a:ea typeface="Source Sans Pro" charset="0"/>
                <a:cs typeface="Source Sans Pro" charset="0"/>
              </a:rPr>
              <a:t>Explore </a:t>
            </a: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a corpus</a:t>
            </a:r>
          </a:p>
          <a:p>
            <a:pPr algn="l"/>
            <a:r>
              <a:rPr lang="en-US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summary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n = 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2)</a:t>
            </a:r>
            <a:endParaRPr lang="en-US" sz="1300" b="1" dirty="0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# Corpus </a:t>
            </a:r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consisting of 58 documents, showing 2 documents</a:t>
            </a:r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:</a:t>
            </a:r>
          </a:p>
          <a:p>
            <a:pPr algn="l"/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#</a:t>
            </a:r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            </a:t>
            </a:r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Text Types Tokens Sentences Year  President </a:t>
            </a:r>
            <a:r>
              <a:rPr lang="en-US" sz="1000" dirty="0" err="1">
                <a:latin typeface="Monaco" charset="0"/>
                <a:ea typeface="Monaco" charset="0"/>
                <a:cs typeface="Monaco" charset="0"/>
              </a:rPr>
              <a:t>FirstName</a:t>
            </a:r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 </a:t>
            </a:r>
            <a:endParaRPr lang="en-US" sz="1000" dirty="0" smtClean="0"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#</a:t>
            </a:r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 1789-Washington   </a:t>
            </a:r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625   1538        23 1789 Washington    George </a:t>
            </a:r>
            <a:endParaRPr lang="en-US" sz="1000" dirty="0" smtClean="0"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#</a:t>
            </a:r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 1793-Washington    </a:t>
            </a:r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96    147         4 1793 Washington    </a:t>
            </a:r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George</a:t>
            </a:r>
          </a:p>
          <a:p>
            <a:pPr algn="l"/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#</a:t>
            </a:r>
          </a:p>
          <a:p>
            <a:pPr algn="l"/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# </a:t>
            </a:r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Source</a:t>
            </a:r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:  Gerhard Peters and John T. Woolley. The American </a:t>
            </a:r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Presidency </a:t>
            </a:r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Project</a:t>
            </a:r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.</a:t>
            </a:r>
          </a:p>
          <a:p>
            <a:pPr algn="l"/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# </a:t>
            </a:r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Created</a:t>
            </a:r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: Tue Jun 13 14:51:47 </a:t>
            </a:r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2017</a:t>
            </a:r>
          </a:p>
          <a:p>
            <a:pPr algn="l"/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# </a:t>
            </a:r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Notes</a:t>
            </a:r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:   http://</a:t>
            </a:r>
            <a:r>
              <a:rPr lang="en-US" sz="1000" dirty="0" err="1">
                <a:latin typeface="Monaco" charset="0"/>
                <a:ea typeface="Monaco" charset="0"/>
                <a:cs typeface="Monaco" charset="0"/>
              </a:rPr>
              <a:t>www.presidency.ucsb.edu</a:t>
            </a:r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000" dirty="0" err="1">
                <a:latin typeface="Monaco" charset="0"/>
                <a:ea typeface="Monaco" charset="0"/>
                <a:cs typeface="Monaco" charset="0"/>
              </a:rPr>
              <a:t>inaugurals.php</a:t>
            </a:r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 </a:t>
            </a:r>
            <a:endParaRPr lang="en-US" sz="1000" b="1" dirty="0" smtClean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 smtClean="0">
                <a:latin typeface="Source Sans Pro" charset="0"/>
                <a:ea typeface="Source Sans Pro" charset="0"/>
                <a:cs typeface="Source Sans Pro" charset="0"/>
              </a:rPr>
              <a:t>Extract or add document-level variables</a:t>
            </a:r>
            <a:br>
              <a:rPr lang="en-US" sz="1500" b="1" dirty="0" smtClean="0">
                <a:latin typeface="Source Sans Pro" charset="0"/>
                <a:ea typeface="Source Sans Pro" charset="0"/>
                <a:cs typeface="Source Sans Pro" charset="0"/>
              </a:rPr>
            </a:br>
            <a:r>
              <a:rPr lang="en-US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party &lt;- </a:t>
            </a:r>
            <a:r>
              <a:rPr lang="en-US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docvars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, "Party")</a:t>
            </a:r>
            <a:br>
              <a:rPr lang="en-US" sz="1300" dirty="0" smtClean="0">
                <a:latin typeface="Monaco" charset="0"/>
                <a:ea typeface="Monaco" charset="0"/>
                <a:cs typeface="Monaco" charset="0"/>
              </a:rPr>
            </a:br>
            <a:r>
              <a:rPr lang="en-US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docvars</a:t>
            </a:r>
            <a:r>
              <a:rPr lang="en-US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(x, "</a:t>
            </a:r>
            <a:r>
              <a:rPr lang="en-US" sz="1300" dirty="0" err="1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serial_number</a:t>
            </a:r>
            <a:r>
              <a:rPr lang="en-US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") &lt;- 1:ndoc(x)</a:t>
            </a:r>
            <a:endParaRPr lang="en-US" sz="1300" dirty="0">
              <a:solidFill>
                <a:schemeClr val="tx1"/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 smtClean="0">
                <a:latin typeface="Source Sans Pro" charset="0"/>
                <a:ea typeface="Source Sans Pro" charset="0"/>
                <a:cs typeface="Source Sans Pro" charset="0"/>
              </a:rPr>
              <a:t>Bind or </a:t>
            </a: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subset corpora</a:t>
            </a:r>
          </a:p>
          <a:p>
            <a:pPr algn="l"/>
            <a:r>
              <a:rPr lang="en-US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(x[1:5])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+ </a:t>
            </a:r>
            <a:r>
              <a:rPr lang="en-US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(x[7:9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])</a:t>
            </a:r>
          </a:p>
          <a:p>
            <a:pPr algn="l"/>
            <a:r>
              <a:rPr lang="en-US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corpus_subset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(x</a:t>
            </a:r>
            <a:r>
              <a:rPr lang="en-US" sz="1300" i="1" dirty="0" smtClean="0"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Year &gt; 1990</a:t>
            </a:r>
            <a:r>
              <a:rPr lang="en-US" sz="1300" i="1" dirty="0" smtClean="0">
                <a:latin typeface="Monaco" charset="0"/>
                <a:ea typeface="Monaco" charset="0"/>
                <a:cs typeface="Monaco" charset="0"/>
              </a:rPr>
              <a:t>)</a:t>
            </a:r>
            <a:endParaRPr lang="en-US" sz="15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Change units of a corpus</a:t>
            </a:r>
          </a:p>
          <a:p>
            <a:pPr algn="l"/>
            <a:r>
              <a:rPr lang="en-US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corpus_reshape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(x, to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= c("sentences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", 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use_docvars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 = TRUE)</a:t>
            </a:r>
            <a:endParaRPr lang="en-US" sz="1300" dirty="0"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S</a:t>
            </a:r>
            <a:r>
              <a:rPr lang="en-US" sz="1500" b="1" dirty="0" smtClean="0">
                <a:latin typeface="Source Sans Pro" charset="0"/>
                <a:ea typeface="Source Sans Pro" charset="0"/>
                <a:cs typeface="Source Sans Pro" charset="0"/>
              </a:rPr>
              <a:t>egment </a:t>
            </a: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texts on a pattern </a:t>
            </a:r>
            <a:r>
              <a:rPr lang="en-US" sz="1500" b="1" dirty="0" smtClean="0">
                <a:latin typeface="Source Sans Pro" charset="0"/>
                <a:ea typeface="Source Sans Pro" charset="0"/>
                <a:cs typeface="Source Sans Pro" charset="0"/>
              </a:rPr>
              <a:t>match</a:t>
            </a:r>
          </a:p>
          <a:p>
            <a:pPr algn="l"/>
            <a:r>
              <a:rPr lang="en-US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corpus_segment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(x, pattern, 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valuetype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extract_pattern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= TRUE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)</a:t>
            </a:r>
            <a:endParaRPr lang="en-US" sz="1300" dirty="0"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Take a random sample of </a:t>
            </a:r>
            <a:r>
              <a:rPr lang="en-US" sz="1500" b="1" dirty="0" smtClean="0">
                <a:latin typeface="Source Sans Pro" charset="0"/>
                <a:ea typeface="Source Sans Pro" charset="0"/>
                <a:cs typeface="Source Sans Pro" charset="0"/>
              </a:rPr>
              <a:t>corpus texts</a:t>
            </a:r>
            <a:endParaRPr lang="en-US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US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corpus_sample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size = 10, replace = FALSE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)</a:t>
            </a:r>
            <a:endParaRPr lang="en-US" sz="1300" dirty="0">
              <a:latin typeface="Monaco" charset="0"/>
              <a:ea typeface="Monaco" charset="0"/>
              <a:cs typeface="Monaco" charset="0"/>
            </a:endParaRPr>
          </a:p>
        </p:txBody>
      </p:sp>
      <p:sp>
        <p:nvSpPr>
          <p:cNvPr id="302" name="Shape 38"/>
          <p:cNvSpPr/>
          <p:nvPr/>
        </p:nvSpPr>
        <p:spPr>
          <a:xfrm>
            <a:off x="223865" y="4049688"/>
            <a:ext cx="6670800" cy="486431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Create a corpus from texts (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corpus</a:t>
            </a:r>
            <a:r>
              <a:rPr lang="en-US" sz="2000" dirty="0" smtClean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</a:t>
            </a:r>
            <a:r>
              <a:rPr lang="en-US" sz="2400" dirty="0" smtClean="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  <a:sym typeface="Source Sans Pro"/>
              </a:rPr>
              <a:t>)</a:t>
            </a:r>
            <a:endParaRPr lang="en-US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66" y="160"/>
            <a:ext cx="3268239" cy="936000"/>
          </a:xfrm>
          <a:prstGeom prst="rect">
            <a:avLst/>
          </a:prstGeom>
        </p:spPr>
      </p:pic>
      <p:sp>
        <p:nvSpPr>
          <p:cNvPr id="43" name="Shape 35"/>
          <p:cNvSpPr/>
          <p:nvPr/>
        </p:nvSpPr>
        <p:spPr>
          <a:xfrm>
            <a:off x="7352820" y="581222"/>
            <a:ext cx="6645071" cy="7617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Create a </a:t>
            </a: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document-feature matrix (</a:t>
            </a:r>
            <a:r>
              <a:rPr lang="en-GB" sz="1500" b="1" dirty="0" err="1" smtClean="0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) from a corpus</a:t>
            </a:r>
          </a:p>
          <a:p>
            <a:pPr algn="l"/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x &lt;-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, </a:t>
            </a:r>
            <a:endParaRPr lang="en-GB" sz="1300" dirty="0" smtClean="0"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	 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 smtClean="0">
                <a:latin typeface="Monaco" charset="0"/>
                <a:ea typeface="Monaco" charset="0"/>
                <a:cs typeface="Monaco" charset="0"/>
              </a:rPr>
              <a:t>tolower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 = TRUE, stem = FALSE, </a:t>
            </a:r>
            <a:r>
              <a:rPr lang="en-GB" sz="1300" dirty="0" err="1" smtClean="0">
                <a:latin typeface="Monaco" charset="0"/>
                <a:ea typeface="Monaco" charset="0"/>
                <a:cs typeface="Monaco" charset="0"/>
              </a:rPr>
              <a:t>remove_punct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= TRUE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, 	   	   remove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= 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stopwords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("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english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"))</a:t>
            </a:r>
          </a:p>
          <a:p>
            <a:pPr algn="l"/>
            <a:endParaRPr lang="en-GB" sz="1300" dirty="0" smtClean="0">
              <a:latin typeface="Source Sans Pro" charset="0"/>
              <a:ea typeface="Source Sans Pro" charset="0"/>
              <a:cs typeface="Source Sans Pro" charset="0"/>
            </a:endParaRPr>
          </a:p>
          <a:p>
            <a:pPr lvl="0" algn="l"/>
            <a:r>
              <a:rPr lang="de-DE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head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n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 = </a:t>
            </a:r>
            <a:r>
              <a:rPr lang="de-DE" sz="1300" dirty="0" smtClean="0">
                <a:latin typeface="Monaco" charset="0"/>
                <a:ea typeface="Monaco" charset="0"/>
                <a:cs typeface="Monaco" charset="0"/>
              </a:rPr>
              <a:t>2, 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nfeature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 = 4)</a:t>
            </a:r>
          </a:p>
          <a:p>
            <a:pPr lvl="0" algn="l"/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##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Document-feature</a:t>
            </a:r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matrix</a:t>
            </a:r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 of: </a:t>
            </a:r>
            <a:r>
              <a:rPr lang="de-DE" sz="1000" dirty="0" smtClean="0">
                <a:latin typeface="Monaco" charset="0"/>
                <a:ea typeface="Monaco" charset="0"/>
                <a:cs typeface="Monaco" charset="0"/>
              </a:rPr>
              <a:t>2</a:t>
            </a:r>
            <a:r>
              <a:rPr lang="mr-IN" sz="1000" dirty="0" smtClean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documents</a:t>
            </a:r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, 4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features</a:t>
            </a:r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 (41.7%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sparse</a:t>
            </a:r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).</a:t>
            </a:r>
            <a:endParaRPr lang="en-GB" sz="1000" dirty="0">
              <a:latin typeface="Monaco" charset="0"/>
              <a:ea typeface="Monaco" charset="0"/>
              <a:cs typeface="Monaco" charset="0"/>
            </a:endParaRPr>
          </a:p>
          <a:p>
            <a:pPr lvl="0" algn="l"/>
            <a:r>
              <a:rPr lang="mr-IN" sz="1000" dirty="0" smtClean="0">
                <a:latin typeface="Monaco" charset="0"/>
                <a:ea typeface="Monaco" charset="0"/>
                <a:cs typeface="Monaco" charset="0"/>
              </a:rPr>
              <a:t>##                 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features</a:t>
            </a:r>
            <a:endParaRPr lang="en-GB" sz="1000" dirty="0">
              <a:latin typeface="Monaco" charset="0"/>
              <a:ea typeface="Monaco" charset="0"/>
              <a:cs typeface="Monaco" charset="0"/>
            </a:endParaRPr>
          </a:p>
          <a:p>
            <a:pPr lvl="0" algn="l"/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## </a:t>
            </a:r>
            <a:r>
              <a:rPr lang="mr-IN" sz="1000" dirty="0" err="1" smtClean="0">
                <a:latin typeface="Monaco" charset="0"/>
                <a:ea typeface="Monaco" charset="0"/>
                <a:cs typeface="Monaco" charset="0"/>
              </a:rPr>
              <a:t>docs</a:t>
            </a:r>
            <a:r>
              <a:rPr lang="mr-IN" sz="1000" dirty="0" smtClean="0">
                <a:latin typeface="Monaco" charset="0"/>
                <a:ea typeface="Monaco" charset="0"/>
                <a:cs typeface="Monaco" charset="0"/>
              </a:rPr>
              <a:t>             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fellow-citizens</a:t>
            </a:r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senate</a:t>
            </a:r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house</a:t>
            </a:r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representatives</a:t>
            </a:r>
            <a:endParaRPr lang="en-GB" sz="1000" dirty="0">
              <a:latin typeface="Monaco" charset="0"/>
              <a:ea typeface="Monaco" charset="0"/>
              <a:cs typeface="Monaco" charset="0"/>
            </a:endParaRPr>
          </a:p>
          <a:p>
            <a:pPr lvl="0" algn="l"/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##   1789-Washington               1      1     2               2</a:t>
            </a:r>
            <a:endParaRPr lang="en-GB" sz="1000" dirty="0">
              <a:latin typeface="Monaco" charset="0"/>
              <a:ea typeface="Monaco" charset="0"/>
              <a:cs typeface="Monaco" charset="0"/>
            </a:endParaRPr>
          </a:p>
          <a:p>
            <a:pPr lvl="0" algn="l"/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##   1793-Washington               0      0     0               0</a:t>
            </a:r>
            <a:endParaRPr lang="en-GB" sz="1000" dirty="0"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Create a 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dictionary</a:t>
            </a:r>
            <a:endParaRPr lang="en-GB" sz="15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dictionary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(list(negative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= c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("bad",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"awful", "sad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"),</a:t>
            </a:r>
          </a:p>
          <a:p>
            <a:pPr algn="l"/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	          positive =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c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("good", "wonderful", "happy")))</a:t>
            </a:r>
          </a:p>
          <a:p>
            <a:pPr algn="l">
              <a:spcBef>
                <a:spcPts val="800"/>
              </a:spcBef>
            </a:pPr>
            <a:r>
              <a:rPr lang="en-GB" sz="1400" b="1" dirty="0" smtClean="0">
                <a:latin typeface="Source Sans Pro" charset="0"/>
                <a:ea typeface="Source Sans Pro" charset="0"/>
                <a:cs typeface="Source Sans Pro" charset="0"/>
              </a:rPr>
              <a:t>Apply a dictionary</a:t>
            </a:r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dfm_lookup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dictionary = 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data_dictionary_LSD2015)</a:t>
            </a: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Select features</a:t>
            </a:r>
            <a:r>
              <a:rPr lang="en-GB" sz="1300" dirty="0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</a:rPr>
              <a:t/>
            </a:r>
            <a:br>
              <a:rPr lang="en-GB" sz="1300" dirty="0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</a:rPr>
            </a:b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dfm_select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dictionary = data_dictionary_LSD2015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Compress a </a:t>
            </a:r>
            <a:r>
              <a:rPr lang="en-GB" sz="1500" b="1" dirty="0" err="1" smtClean="0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 by combining identical elements</a:t>
            </a: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dfm_compress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margin = c("both", "documents", "features"))</a:t>
            </a: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Randomly sample documents or features </a:t>
            </a: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dfm_sample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(x, what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= c("documents", "features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"))</a:t>
            </a:r>
            <a:endParaRPr lang="en-GB" sz="1300" dirty="0"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Weight or smooth the 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feature frequencies</a:t>
            </a:r>
            <a:endParaRPr lang="en-GB" sz="15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dfm_weight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type = "</a:t>
            </a:r>
            <a:r>
              <a:rPr lang="en-GB" sz="1300" dirty="0" err="1" smtClean="0">
                <a:latin typeface="Monaco" charset="0"/>
                <a:ea typeface="Monaco" charset="0"/>
                <a:cs typeface="Monaco" charset="0"/>
              </a:rPr>
              <a:t>relfreq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") |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dfm_smooth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smoothing = 0.5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)</a:t>
            </a:r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Sort or group a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dfm_sort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margin = c("features", "documents", "both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"))</a:t>
            </a:r>
            <a:br>
              <a:rPr lang="en-GB" sz="1300" dirty="0" smtClean="0">
                <a:latin typeface="Monaco" charset="0"/>
                <a:ea typeface="Monaco" charset="0"/>
                <a:cs typeface="Monaco" charset="0"/>
              </a:rPr>
            </a:b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dfm_group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groups = "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President")</a:t>
            </a:r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Combine 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identical dimension elements of a </a:t>
            </a:r>
            <a:r>
              <a:rPr lang="en-GB" sz="1500" b="1" dirty="0" err="1" smtClean="0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/>
            </a:r>
            <a:b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</a:b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dfm_compress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margin = c("both", "documents", "features")) </a:t>
            </a:r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Create a feature co-occurrence matrix (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fcm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)</a:t>
            </a:r>
          </a:p>
          <a:p>
            <a:pPr algn="l"/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x &lt;- </a:t>
            </a:r>
            <a:r>
              <a:rPr lang="de-DE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fcm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context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 = "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window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", 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size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 = 5</a:t>
            </a:r>
            <a:r>
              <a:rPr lang="de-DE" sz="1300" dirty="0" smtClean="0"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/>
            <a:r>
              <a:rPr lang="de-DE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f</a:t>
            </a:r>
            <a:r>
              <a:rPr lang="en-US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cm_compress</a:t>
            </a:r>
            <a:r>
              <a:rPr lang="en-US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remove</a:t>
            </a:r>
            <a:r>
              <a:rPr lang="en-US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select</a:t>
            </a:r>
            <a:r>
              <a:rPr lang="en-US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toupper</a:t>
            </a:r>
            <a:r>
              <a:rPr lang="en-US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tolower</a:t>
            </a:r>
            <a:r>
              <a:rPr lang="en-US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500" dirty="0" smtClean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are also available</a:t>
            </a:r>
          </a:p>
          <a:p>
            <a:pPr algn="l"/>
            <a:endParaRPr lang="de-DE" sz="1300" dirty="0">
              <a:latin typeface="Monaco" charset="0"/>
              <a:ea typeface="Monaco" charset="0"/>
              <a:cs typeface="Monaco" charset="0"/>
            </a:endParaRPr>
          </a:p>
        </p:txBody>
      </p:sp>
      <p:sp>
        <p:nvSpPr>
          <p:cNvPr id="49" name="Shape 35"/>
          <p:cNvSpPr/>
          <p:nvPr/>
        </p:nvSpPr>
        <p:spPr>
          <a:xfrm>
            <a:off x="4023836" y="1697976"/>
            <a:ext cx="3053316" cy="2154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q</a:t>
            </a:r>
            <a:r>
              <a:rPr lang="en-US" sz="1400" b="1" dirty="0" err="1" smtClean="0">
                <a:latin typeface="Source Sans Pro" charset="0"/>
                <a:ea typeface="Source Sans Pro" charset="0"/>
                <a:cs typeface="Source Sans Pro" charset="0"/>
              </a:rPr>
              <a:t>uanteda</a:t>
            </a:r>
            <a:r>
              <a:rPr lang="en-US" sz="1400" b="1" smtClean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en-US" sz="1400" smtClean="0">
                <a:latin typeface="Source Sans Pro" charset="0"/>
                <a:ea typeface="Source Sans Pro" charset="0"/>
                <a:cs typeface="Source Sans Pro" charset="0"/>
              </a:rPr>
              <a:t>works well with these companion packages: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err="1" smtClean="0">
                <a:latin typeface="Source Sans Pro" charset="0"/>
                <a:ea typeface="Source Sans Pro" charset="0"/>
                <a:cs typeface="Source Sans Pro" charset="0"/>
              </a:rPr>
              <a:t>readtext</a:t>
            </a:r>
            <a:r>
              <a:rPr lang="en-US" sz="1400" smtClean="0">
                <a:latin typeface="Source Sans Pro" charset="0"/>
                <a:ea typeface="Source Sans Pro" charset="0"/>
                <a:cs typeface="Source Sans Pro" charset="0"/>
              </a:rPr>
              <a:t>: An easy way to read text data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err="1" smtClean="0">
                <a:latin typeface="Source Sans Pro" charset="0"/>
                <a:ea typeface="Source Sans Pro" charset="0"/>
                <a:cs typeface="Source Sans Pro" charset="0"/>
              </a:rPr>
              <a:t>spacyr</a:t>
            </a:r>
            <a:r>
              <a:rPr lang="en-US" sz="1400" smtClean="0">
                <a:latin typeface="Source Sans Pro" charset="0"/>
                <a:ea typeface="Source Sans Pro" charset="0"/>
                <a:cs typeface="Source Sans Pro" charset="0"/>
              </a:rPr>
              <a:t>: NLP using the </a:t>
            </a:r>
            <a:r>
              <a:rPr lang="en-US" sz="1400" err="1" smtClean="0">
                <a:latin typeface="Source Sans Pro" charset="0"/>
                <a:ea typeface="Source Sans Pro" charset="0"/>
                <a:cs typeface="Source Sans Pro" charset="0"/>
              </a:rPr>
              <a:t>spaCy</a:t>
            </a:r>
            <a:r>
              <a:rPr lang="en-US" sz="1400" smtClean="0">
                <a:latin typeface="Source Sans Pro" charset="0"/>
                <a:ea typeface="Source Sans Pro" charset="0"/>
                <a:cs typeface="Source Sans Pro" charset="0"/>
              </a:rPr>
              <a:t> library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err="1" smtClean="0">
                <a:latin typeface="Source Sans Pro" charset="0"/>
                <a:ea typeface="Source Sans Pro" charset="0"/>
                <a:cs typeface="Source Sans Pro" charset="0"/>
              </a:rPr>
              <a:t>quantedaData</a:t>
            </a:r>
            <a:r>
              <a:rPr lang="en-US" sz="1400" smtClean="0">
                <a:latin typeface="Source Sans Pro" charset="0"/>
                <a:ea typeface="Source Sans Pro" charset="0"/>
                <a:cs typeface="Source Sans Pro" charset="0"/>
              </a:rPr>
              <a:t>: additional textual data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err="1" smtClean="0">
                <a:latin typeface="Source Sans Pro" charset="0"/>
                <a:ea typeface="Source Sans Pro" charset="0"/>
                <a:cs typeface="Source Sans Pro" charset="0"/>
              </a:rPr>
              <a:t>LIWCalike</a:t>
            </a:r>
            <a:r>
              <a:rPr lang="en-US" sz="1400" smtClean="0">
                <a:latin typeface="Source Sans Pro" charset="0"/>
                <a:ea typeface="Source Sans Pro" charset="0"/>
                <a:cs typeface="Source Sans Pro" charset="0"/>
              </a:rPr>
              <a:t>: </a:t>
            </a:r>
            <a:r>
              <a:rPr lang="en-US" sz="1400">
                <a:latin typeface="Source Sans Pro" charset="0"/>
                <a:ea typeface="Source Sans Pro" charset="0"/>
                <a:cs typeface="Source Sans Pro" charset="0"/>
              </a:rPr>
              <a:t>R implementation of the Linguistic Inquiry and Word Count </a:t>
            </a:r>
            <a:r>
              <a:rPr lang="en-US" sz="1400" smtClean="0">
                <a:latin typeface="Source Sans Pro" charset="0"/>
                <a:ea typeface="Source Sans Pro" charset="0"/>
                <a:cs typeface="Source Sans Pro" charset="0"/>
              </a:rPr>
              <a:t>approach</a:t>
            </a:r>
          </a:p>
        </p:txBody>
      </p:sp>
      <p:sp>
        <p:nvSpPr>
          <p:cNvPr id="50" name="Shape 38"/>
          <p:cNvSpPr/>
          <p:nvPr/>
        </p:nvSpPr>
        <p:spPr>
          <a:xfrm>
            <a:off x="3928502" y="1052562"/>
            <a:ext cx="2966164" cy="460830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Extensions</a:t>
            </a:r>
            <a:endParaRPr lang="en-US" sz="24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5" name="Shape 38"/>
          <p:cNvSpPr/>
          <p:nvPr/>
        </p:nvSpPr>
        <p:spPr>
          <a:xfrm>
            <a:off x="7099944" y="8168827"/>
            <a:ext cx="6771600" cy="478998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Useful additional functions</a:t>
            </a:r>
            <a:endParaRPr lang="en-US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7" name="Shape 35"/>
          <p:cNvSpPr/>
          <p:nvPr/>
        </p:nvSpPr>
        <p:spPr>
          <a:xfrm>
            <a:off x="10555295" y="9950027"/>
            <a:ext cx="3000271" cy="200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endParaRPr lang="en-US" sz="1300" dirty="0">
              <a:latin typeface="Monaco" charset="0"/>
              <a:ea typeface="Monaco" charset="0"/>
              <a:cs typeface="Monaco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149245" y="141938"/>
            <a:ext cx="6696000" cy="7930698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5" name="Shape 38"/>
          <p:cNvSpPr/>
          <p:nvPr/>
        </p:nvSpPr>
        <p:spPr>
          <a:xfrm>
            <a:off x="7110219" y="42189"/>
            <a:ext cx="6771600" cy="49163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Extract features (</a:t>
            </a:r>
            <a:r>
              <a:rPr lang="en-US" sz="2000" dirty="0" err="1" smtClean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dfm</a:t>
            </a:r>
            <a:r>
              <a:rPr lang="en-US" sz="2000" dirty="0" smtClean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_*; </a:t>
            </a:r>
            <a:r>
              <a:rPr lang="en-US" sz="2000" dirty="0" err="1" smtClean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fcm</a:t>
            </a:r>
            <a:r>
              <a:rPr lang="en-US" sz="2000" dirty="0" smtClean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</a:t>
            </a: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  <a:endParaRPr lang="en-US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4" name="Shape 35"/>
          <p:cNvSpPr/>
          <p:nvPr/>
        </p:nvSpPr>
        <p:spPr>
          <a:xfrm>
            <a:off x="7340628" y="8632633"/>
            <a:ext cx="5565144" cy="19261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800"/>
              </a:spcBef>
            </a:pP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Locate keywords-in-context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kwic</a:t>
            </a:r>
            <a:r>
              <a:rPr lang="en-GB" sz="13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dirty="0" err="1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US" sz="13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, "</a:t>
            </a:r>
            <a:r>
              <a:rPr lang="en-US" sz="1300" dirty="0" err="1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america</a:t>
            </a:r>
            <a:r>
              <a:rPr lang="en-US" sz="13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"</a:t>
            </a:r>
            <a:r>
              <a:rPr lang="en-GB" sz="1300" dirty="0" smtClean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>
              <a:spcBef>
                <a:spcPts val="5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Utility </a:t>
            </a:r>
            <a:r>
              <a:rPr lang="en-US" sz="1500" b="1" dirty="0" smtClean="0">
                <a:latin typeface="Source Sans Pro" charset="0"/>
                <a:ea typeface="Source Sans Pro" charset="0"/>
                <a:cs typeface="Source Sans Pro" charset="0"/>
              </a:rPr>
              <a:t>functions</a:t>
            </a: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(corpus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)			</a:t>
            </a:r>
            <a:r>
              <a:rPr lang="en-US" sz="1300" i="1" dirty="0" smtClean="0">
                <a:latin typeface="Source Sans Pro" charset="0"/>
                <a:ea typeface="Source Sans Pro" charset="0"/>
                <a:cs typeface="Source Sans Pro" charset="0"/>
              </a:rPr>
              <a:t>Show texts of a corpus</a:t>
            </a:r>
            <a:endParaRPr lang="en-US" sz="1300" i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US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ndoc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(corpus/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/tokens)		</a:t>
            </a:r>
            <a:r>
              <a:rPr lang="en-US" sz="1300" i="1" dirty="0" smtClean="0">
                <a:latin typeface="Source Sans Pro" charset="0"/>
                <a:ea typeface="Source Sans Pro" charset="0"/>
                <a:cs typeface="Source Sans Pro" charset="0"/>
              </a:rPr>
              <a:t>Count documents/features</a:t>
            </a:r>
          </a:p>
          <a:p>
            <a:pPr algn="l"/>
            <a:r>
              <a:rPr lang="en-US" sz="130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nfeat</a:t>
            </a:r>
            <a:r>
              <a:rPr lang="en-US" sz="1300" smtClean="0">
                <a:latin typeface="Monaco" charset="0"/>
                <a:ea typeface="Monaco" charset="0"/>
                <a:cs typeface="Monaco" charset="0"/>
              </a:rPr>
              <a:t>(corpus/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/tokens)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	</a:t>
            </a:r>
            <a:r>
              <a:rPr lang="en-US" sz="1300" i="1" dirty="0" smtClean="0">
                <a:latin typeface="Source Sans Pro" charset="0"/>
                <a:ea typeface="Source Sans Pro" charset="0"/>
                <a:cs typeface="Source Sans Pro" charset="0"/>
              </a:rPr>
              <a:t>Count features</a:t>
            </a: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summary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(corpus/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)		</a:t>
            </a:r>
            <a:r>
              <a:rPr lang="en-US" sz="1300" i="1" dirty="0" smtClean="0">
                <a:latin typeface="Source Sans Pro" charset="0"/>
                <a:ea typeface="Source Sans Pro" charset="0"/>
                <a:cs typeface="Source Sans Pro" charset="0"/>
              </a:rPr>
              <a:t>Print summary</a:t>
            </a:r>
            <a:endParaRPr lang="en-US" sz="1300" i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head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(corpus/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)			</a:t>
            </a:r>
            <a:r>
              <a:rPr lang="en-US" sz="1300" i="1" dirty="0" smtClean="0">
                <a:latin typeface="Source Sans Pro" charset="0"/>
                <a:ea typeface="Source Sans Pro" charset="0"/>
                <a:cs typeface="Source Sans Pro" charset="0"/>
              </a:rPr>
              <a:t>Return first part</a:t>
            </a:r>
            <a:endParaRPr lang="en-US" sz="1300" i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tail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(corpus/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)			</a:t>
            </a:r>
            <a:r>
              <a:rPr lang="en-US" sz="1300" i="1" dirty="0" smtClean="0">
                <a:latin typeface="Source Sans Pro" charset="0"/>
                <a:ea typeface="Source Sans Pro" charset="0"/>
                <a:cs typeface="Source Sans Pro" charset="0"/>
              </a:rPr>
              <a:t>Return last part</a:t>
            </a:r>
            <a:endParaRPr lang="en-US" sz="1500" b="1" i="1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8151" y="10583088"/>
            <a:ext cx="3340068" cy="272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90000"/>
              </a:lnSpc>
              <a:defRPr sz="1800"/>
            </a:pPr>
            <a:r>
              <a:rPr lang="en-US" sz="1300" i="1" dirty="0">
                <a:solidFill>
                  <a:srgbClr val="000000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https://</a:t>
            </a:r>
            <a:r>
              <a:rPr lang="en-US" sz="1300" i="1" dirty="0" err="1">
                <a:solidFill>
                  <a:srgbClr val="000000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creativecommons.org</a:t>
            </a:r>
            <a:r>
              <a:rPr lang="en-US" sz="1300" i="1" dirty="0">
                <a:solidFill>
                  <a:srgbClr val="000000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/licenses/by/4.0/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67426" y="441367"/>
            <a:ext cx="6363268" cy="4396107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68514" y="5210934"/>
            <a:ext cx="6362365" cy="4396107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684461" y="441367"/>
            <a:ext cx="7178303" cy="3120579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676472" y="3916352"/>
            <a:ext cx="7178303" cy="5688180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2" name="Shape 35"/>
          <p:cNvSpPr/>
          <p:nvPr/>
        </p:nvSpPr>
        <p:spPr>
          <a:xfrm>
            <a:off x="6799471" y="823634"/>
            <a:ext cx="7107106" cy="2564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Correspondence Analysis 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(CA)</a:t>
            </a: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textmodel_ca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threads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= 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2, sparse = TRUE, </a:t>
            </a:r>
            <a:r>
              <a:rPr lang="en-GB" sz="1300" dirty="0" err="1" smtClean="0">
                <a:latin typeface="Monaco" charset="0"/>
                <a:ea typeface="Monaco" charset="0"/>
                <a:cs typeface="Monaco" charset="0"/>
              </a:rPr>
              <a:t>residual_floor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= 0.1)</a:t>
            </a: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Naïve 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Bayes classifier for texts</a:t>
            </a: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textmodel_nb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(x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y 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= </a:t>
            </a:r>
            <a:r>
              <a:rPr lang="en-GB" sz="1300" dirty="0" err="1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training_labels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, distribution = "multinomial")</a:t>
            </a:r>
            <a:endParaRPr lang="en-GB" sz="1300" dirty="0">
              <a:solidFill>
                <a:schemeClr val="tx1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 err="1" smtClean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Wordscores</a:t>
            </a:r>
            <a:r>
              <a:rPr lang="en-GB" sz="1500" b="1" dirty="0" smtClean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en-GB" sz="1500" b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text </a:t>
            </a:r>
            <a:r>
              <a:rPr lang="en-GB" sz="1500" b="1" dirty="0" smtClean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model</a:t>
            </a:r>
          </a:p>
          <a:p>
            <a:pPr algn="l"/>
            <a:r>
              <a:rPr lang="en-GB" sz="1300" dirty="0" err="1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refscores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mr-IN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c</a:t>
            </a:r>
            <a:r>
              <a:rPr lang="mr-IN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mr-IN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seq</a:t>
            </a:r>
            <a:r>
              <a:rPr lang="mr-IN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(-1.5, 1.5, .75), NA))</a:t>
            </a:r>
            <a:endParaRPr lang="en-GB" sz="1300" dirty="0">
              <a:solidFill>
                <a:schemeClr val="tx1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textmodel_wordscores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data_dfm_lbgexample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en-GB" sz="1300" dirty="0" err="1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refscores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)</a:t>
            </a:r>
            <a:endParaRPr lang="en-GB" sz="1300" dirty="0">
              <a:solidFill>
                <a:schemeClr val="tx1"/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 err="1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Wordfish</a:t>
            </a:r>
            <a:r>
              <a:rPr lang="en-GB" sz="1500" b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 Poisson scaling model</a:t>
            </a: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textmodel_wordfish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(data_corpus_irishbudget2010), 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dir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= c(6,5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))</a:t>
            </a:r>
          </a:p>
          <a:p>
            <a:pPr algn="l">
              <a:spcBef>
                <a:spcPts val="800"/>
              </a:spcBef>
            </a:pPr>
            <a:r>
              <a:rPr lang="en-GB" sz="1500" b="1" dirty="0" err="1" smtClean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Textmodel</a:t>
            </a:r>
            <a:r>
              <a:rPr lang="en-GB" sz="1500" b="1" dirty="0" smtClean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en-GB" sz="1500" b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methods: </a:t>
            </a:r>
            <a:r>
              <a:rPr lang="en-GB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predict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(), </a:t>
            </a: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coef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(), </a:t>
            </a:r>
            <a:r>
              <a:rPr lang="en-GB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summary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(), </a:t>
            </a:r>
            <a:r>
              <a:rPr lang="en-GB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print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</a:t>
            </a:r>
          </a:p>
        </p:txBody>
      </p:sp>
      <p:sp>
        <p:nvSpPr>
          <p:cNvPr id="25" name="Shape 35"/>
          <p:cNvSpPr/>
          <p:nvPr/>
        </p:nvSpPr>
        <p:spPr>
          <a:xfrm>
            <a:off x="6799156" y="4249220"/>
            <a:ext cx="6948911" cy="53553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Plot features as a </a:t>
            </a:r>
            <a:r>
              <a:rPr lang="en-GB" sz="1500" b="1" dirty="0" err="1" smtClean="0">
                <a:latin typeface="Source Sans Pro" charset="0"/>
                <a:ea typeface="Source Sans Pro" charset="0"/>
                <a:cs typeface="Source Sans Pro" charset="0"/>
              </a:rPr>
              <a:t>wordcloud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 smtClean="0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 %&gt;%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corpus_subset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(President == "Obama") %&gt;%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(remove = </a:t>
            </a:r>
            <a:r>
              <a:rPr lang="en-GB" sz="1300" dirty="0" err="1" smtClean="0">
                <a:latin typeface="Monaco" charset="0"/>
                <a:ea typeface="Monaco" charset="0"/>
                <a:cs typeface="Monaco" charset="0"/>
              </a:rPr>
              <a:t>stopwords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("</a:t>
            </a:r>
            <a:r>
              <a:rPr lang="en-GB" sz="1300" dirty="0" err="1" smtClean="0">
                <a:latin typeface="Monaco" charset="0"/>
                <a:ea typeface="Monaco" charset="0"/>
                <a:cs typeface="Monaco" charset="0"/>
              </a:rPr>
              <a:t>english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")) %&gt;%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textplot_wordcloud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() </a:t>
            </a:r>
          </a:p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	</a:t>
            </a:r>
          </a:p>
          <a:p>
            <a:pPr algn="l"/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Plot 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the dispersion of key word(s)</a:t>
            </a:r>
            <a:endParaRPr lang="en-GB" sz="15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%&gt;%   </a:t>
            </a:r>
            <a:endParaRPr lang="en-GB" sz="1300" dirty="0" smtClean="0">
              <a:solidFill>
                <a:schemeClr val="tx1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corpus_subset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(Year 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&gt; 1945) %&gt;%   </a:t>
            </a:r>
            <a:endParaRPr lang="en-GB" sz="1300" dirty="0" smtClean="0">
              <a:solidFill>
                <a:schemeClr val="tx1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kwic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("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american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") %&gt;%   </a:t>
            </a:r>
            <a:endParaRPr lang="en-GB" sz="1300" dirty="0" smtClean="0">
              <a:solidFill>
                <a:schemeClr val="tx1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textplot_xray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</a:t>
            </a:r>
            <a:endParaRPr lang="en-GB" sz="1300" dirty="0">
              <a:solidFill>
                <a:schemeClr val="tx1"/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endParaRPr lang="en-GB" sz="1300" b="1" dirty="0" smtClean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Plot 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word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keyness</a:t>
            </a:r>
            <a:endParaRPr lang="en-GB" sz="15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%&gt;%   </a:t>
            </a:r>
            <a:endParaRPr lang="en-GB" sz="1300" dirty="0" smtClean="0"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corpus_subset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(President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%in% </a:t>
            </a:r>
            <a:endParaRPr lang="en-GB" sz="1300" dirty="0" smtClean="0"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  		    c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("Obama", "Trump")) 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%&gt;%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(groups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= "President", </a:t>
            </a:r>
            <a:endParaRPr lang="en-GB" sz="1300" dirty="0" smtClean="0"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	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remove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= 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stopwords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("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english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")) %&gt;%   </a:t>
            </a:r>
          </a:p>
          <a:p>
            <a:pPr algn="l"/>
            <a:r>
              <a:rPr lang="en-GB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textstat_keyness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(target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= "Trump") %&gt;%   </a:t>
            </a:r>
          </a:p>
          <a:p>
            <a:pPr algn="l"/>
            <a:r>
              <a:rPr lang="en-GB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textplot_keyness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()</a:t>
            </a:r>
          </a:p>
          <a:p>
            <a:pPr algn="l"/>
            <a:endParaRPr lang="en-GB" sz="1300" b="1" dirty="0" smtClean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Plot </a:t>
            </a:r>
            <a:r>
              <a:rPr lang="en-GB" sz="1500" b="1" dirty="0" err="1" smtClean="0">
                <a:latin typeface="Source Sans Pro" charset="0"/>
                <a:ea typeface="Source Sans Pro" charset="0"/>
                <a:cs typeface="Source Sans Pro" charset="0"/>
              </a:rPr>
              <a:t>Wordfish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,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Wordscores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 or CA </a:t>
            </a: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models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textplot_scale1d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i="1" dirty="0" err="1" smtClean="0">
                <a:latin typeface="Monaco" charset="0"/>
                <a:ea typeface="Monaco" charset="0"/>
                <a:cs typeface="Monaco" charset="0"/>
              </a:rPr>
              <a:t>scaling_model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, 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 groups = party, </a:t>
            </a:r>
          </a:p>
          <a:p>
            <a:pPr algn="l"/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  margin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= c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("documents"))</a:t>
            </a:r>
            <a:r>
              <a:rPr lang="en-GB" sz="1300" dirty="0">
                <a:latin typeface="Source Sans Pro" charset="0"/>
                <a:ea typeface="Source Sans Pro" charset="0"/>
                <a:cs typeface="Source Sans Pro" charset="0"/>
              </a:rPr>
              <a:t>		</a:t>
            </a:r>
          </a:p>
          <a:p>
            <a:pPr algn="l"/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8" name="Shape 35"/>
          <p:cNvSpPr/>
          <p:nvPr/>
        </p:nvSpPr>
        <p:spPr>
          <a:xfrm>
            <a:off x="288186" y="5691758"/>
            <a:ext cx="6265777" cy="36984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1500" b="1" dirty="0" err="1">
                <a:latin typeface="Source Sans Pro" charset="0"/>
                <a:ea typeface="Source Sans Pro" charset="0"/>
                <a:cs typeface="Source Sans Pro" charset="0"/>
              </a:rPr>
              <a:t>Tabulate</a:t>
            </a:r>
            <a:r>
              <a:rPr lang="de-DE" sz="1500" b="1" dirty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de-DE" sz="1500" b="1" dirty="0" err="1">
                <a:latin typeface="Source Sans Pro" charset="0"/>
                <a:ea typeface="Source Sans Pro" charset="0"/>
                <a:cs typeface="Source Sans Pro" charset="0"/>
              </a:rPr>
              <a:t>feature</a:t>
            </a:r>
            <a:r>
              <a:rPr lang="de-DE" sz="1500" b="1" dirty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de-DE" sz="1500" b="1" dirty="0" err="1" smtClean="0">
                <a:latin typeface="Source Sans Pro" charset="0"/>
                <a:ea typeface="Source Sans Pro" charset="0"/>
                <a:cs typeface="Source Sans Pro" charset="0"/>
              </a:rPr>
              <a:t>frequencies</a:t>
            </a:r>
            <a:r>
              <a:rPr lang="de-DE" sz="1500" b="1" dirty="0" smtClean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de-DE" sz="1500" b="1" dirty="0" err="1" smtClean="0">
                <a:latin typeface="Source Sans Pro" charset="0"/>
                <a:ea typeface="Source Sans Pro" charset="0"/>
                <a:cs typeface="Source Sans Pro" charset="0"/>
              </a:rPr>
              <a:t>from</a:t>
            </a:r>
            <a:r>
              <a:rPr lang="de-DE" sz="1500" b="1" dirty="0" smtClean="0">
                <a:latin typeface="Source Sans Pro" charset="0"/>
                <a:ea typeface="Source Sans Pro" charset="0"/>
                <a:cs typeface="Source Sans Pro" charset="0"/>
              </a:rPr>
              <a:t> a </a:t>
            </a:r>
            <a:r>
              <a:rPr lang="de-DE" sz="1500" b="1" dirty="0" err="1" smtClean="0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textstat_frequency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(x) </a:t>
            </a:r>
            <a:r>
              <a:rPr lang="en-GB" sz="1300" i="1" dirty="0" smtClean="0">
                <a:latin typeface="Source Sans Pro" charset="0"/>
                <a:ea typeface="Source Sans Pro" charset="0"/>
                <a:cs typeface="Source Sans Pro" charset="0"/>
              </a:rPr>
              <a:t>|</a:t>
            </a:r>
            <a:r>
              <a:rPr lang="en-GB" sz="1300" i="1" dirty="0" smtClean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topfeatures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(x)</a:t>
            </a:r>
            <a:endParaRPr lang="en-GB" sz="1300" dirty="0"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 smtClean="0">
                <a:latin typeface="Source Sans Pro" charset="0"/>
                <a:ea typeface="Source Sans Pro" charset="0"/>
                <a:cs typeface="Source Sans Pro" charset="0"/>
              </a:rPr>
              <a:t>Identify </a:t>
            </a: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and score collocations from a tokenized text</a:t>
            </a:r>
          </a:p>
          <a:p>
            <a:pPr algn="l"/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tokens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(c("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quanteda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is a 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pkg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 for quant text analysis",</a:t>
            </a:r>
            <a:br>
              <a:rPr lang="en-US" sz="1300" dirty="0" smtClean="0">
                <a:latin typeface="Monaco" charset="0"/>
                <a:ea typeface="Monaco" charset="0"/>
                <a:cs typeface="Monaco" charset="0"/>
              </a:rPr>
            </a:b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                 "quant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text analysis is a 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growing field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"))</a:t>
            </a:r>
          </a:p>
          <a:p>
            <a:pPr algn="l"/>
            <a:r>
              <a:rPr lang="en-US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textstat_collocations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, size = 3, 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min_count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 = 2</a:t>
            </a:r>
            <a:r>
              <a:rPr lang="de-DE" sz="1300" dirty="0" smtClean="0"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Calculate 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readability of a corpus</a:t>
            </a: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textstat_readability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 smtClean="0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, measure = "</a:t>
            </a:r>
            <a:r>
              <a:rPr lang="en-GB" sz="1300" dirty="0" err="1" smtClean="0">
                <a:latin typeface="Monaco" charset="0"/>
                <a:ea typeface="Monaco" charset="0"/>
                <a:cs typeface="Monaco" charset="0"/>
              </a:rPr>
              <a:t>Flesch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") </a:t>
            </a:r>
            <a:endParaRPr lang="en-GB" sz="1300" dirty="0"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Calculate 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lexical </a:t>
            </a: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diversity of a </a:t>
            </a:r>
            <a:r>
              <a:rPr lang="en-GB" sz="1500" b="1" dirty="0" err="1" smtClean="0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textstat_lexdiv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(x, measure = "TTR")</a:t>
            </a:r>
            <a:endParaRPr lang="en-GB" sz="1300" dirty="0"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Measure distance 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or </a:t>
            </a: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similarity from a </a:t>
            </a:r>
            <a:r>
              <a:rPr lang="en-GB" sz="1500" b="1" dirty="0" err="1" smtClean="0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textstat_simil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"2017-Trump", method = "cosine")</a:t>
            </a:r>
            <a:endParaRPr lang="en-GB" sz="1300" i="1" dirty="0">
              <a:solidFill>
                <a:srgbClr val="006AC7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textstat_dist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(x, "2017-Trump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", margin = 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"features")</a:t>
            </a:r>
            <a:endParaRPr lang="en-GB" sz="1300" i="1" dirty="0">
              <a:solidFill>
                <a:srgbClr val="006AC7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Calculate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keyness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 statistics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textstat_keyness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target = "2017-Trump")</a:t>
            </a:r>
          </a:p>
        </p:txBody>
      </p:sp>
      <p:sp>
        <p:nvSpPr>
          <p:cNvPr id="42" name="Shape 35"/>
          <p:cNvSpPr/>
          <p:nvPr/>
        </p:nvSpPr>
        <p:spPr>
          <a:xfrm>
            <a:off x="247836" y="5630971"/>
            <a:ext cx="6084291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endParaRPr lang="en-GB" sz="1200" b="1" i="1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4" name="Shape 38"/>
          <p:cNvSpPr/>
          <p:nvPr/>
        </p:nvSpPr>
        <p:spPr>
          <a:xfrm>
            <a:off x="131672" y="5023173"/>
            <a:ext cx="6436800" cy="48288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Calculate text statistics (</a:t>
            </a:r>
            <a:r>
              <a:rPr lang="en-US" sz="2000" dirty="0" err="1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textstat</a:t>
            </a:r>
            <a:r>
              <a:rPr lang="en-US" sz="2000" dirty="0" smtClean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</a:t>
            </a: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  <a:endParaRPr lang="en-US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9" name="Shape 38"/>
          <p:cNvSpPr/>
          <p:nvPr/>
        </p:nvSpPr>
        <p:spPr>
          <a:xfrm>
            <a:off x="6647804" y="196471"/>
            <a:ext cx="7253999" cy="48288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Fit text models based on a </a:t>
            </a:r>
            <a:r>
              <a:rPr lang="en-US" sz="2400" dirty="0" err="1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dfm</a:t>
            </a: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(</a:t>
            </a:r>
            <a:r>
              <a:rPr lang="en-US" sz="2000" dirty="0" err="1" smtClean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textmodel</a:t>
            </a:r>
            <a:r>
              <a:rPr lang="en-US" sz="2000" dirty="0" smtClean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</a:t>
            </a: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  <a:endParaRPr lang="en-US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" name="Shape 35"/>
          <p:cNvSpPr/>
          <p:nvPr/>
        </p:nvSpPr>
        <p:spPr>
          <a:xfrm>
            <a:off x="6809909" y="5417535"/>
            <a:ext cx="6836713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endParaRPr lang="en-GB" sz="1200" b="1" i="1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5" name="Shape 38"/>
          <p:cNvSpPr/>
          <p:nvPr/>
        </p:nvSpPr>
        <p:spPr>
          <a:xfrm>
            <a:off x="6640309" y="3664140"/>
            <a:ext cx="7253999" cy="48288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Plot features or models (</a:t>
            </a:r>
            <a:r>
              <a:rPr lang="en-US" sz="2000" dirty="0" err="1" smtClean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textplot</a:t>
            </a:r>
            <a:r>
              <a:rPr lang="en-US" sz="2000" dirty="0" smtClean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</a:t>
            </a: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  <a:endParaRPr lang="en-US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6145" y="5425035"/>
            <a:ext cx="1809004" cy="1356754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40" t="12516" r="18187" b="13251"/>
          <a:stretch/>
        </p:blipFill>
        <p:spPr>
          <a:xfrm>
            <a:off x="11676145" y="4122829"/>
            <a:ext cx="1405266" cy="1396853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3274" y="6962611"/>
            <a:ext cx="2075284" cy="1297052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3274" y="8224938"/>
            <a:ext cx="1800337" cy="1287658"/>
          </a:xfrm>
          <a:prstGeom prst="rect">
            <a:avLst/>
          </a:prstGeom>
        </p:spPr>
      </p:pic>
      <p:sp>
        <p:nvSpPr>
          <p:cNvPr id="24" name="Shape 39"/>
          <p:cNvSpPr/>
          <p:nvPr/>
        </p:nvSpPr>
        <p:spPr>
          <a:xfrm>
            <a:off x="273762" y="9936056"/>
            <a:ext cx="6199029" cy="678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 lvl="0" algn="r">
              <a:lnSpc>
                <a:spcPct val="90000"/>
              </a:lnSpc>
              <a:defRPr sz="1800"/>
            </a:pP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b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y </a:t>
            </a:r>
            <a:r>
              <a:rPr lang="en-US" sz="1400" b="1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Stefan Müller 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and</a:t>
            </a:r>
            <a:r>
              <a:rPr lang="en-US" sz="1400" b="1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 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Kenneth Benoit 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• </a:t>
            </a:r>
            <a:r>
              <a:rPr lang="en-US" sz="1400" i="1" dirty="0" err="1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mullers@tcd.ie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, </a:t>
            </a:r>
            <a:r>
              <a:rPr lang="en-US" sz="1400" i="1" dirty="0" err="1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kbenoit@lse.ac.uk</a:t>
            </a:r>
            <a:endParaRPr lang="en-US" sz="1400" i="1" dirty="0" smtClean="0">
              <a:latin typeface="Source Sans Pro" charset="0"/>
              <a:ea typeface="Source Sans Pro" charset="0"/>
              <a:cs typeface="Source Sans Pro" charset="0"/>
              <a:sym typeface="Source Sans Pro Light"/>
            </a:endParaRPr>
          </a:p>
          <a:p>
            <a:pPr lvl="0" algn="r">
              <a:lnSpc>
                <a:spcPct val="90000"/>
              </a:lnSpc>
              <a:defRPr sz="1800"/>
            </a:pPr>
            <a:r>
              <a:rPr lang="en-US" sz="1300" i="1" dirty="0" smtClean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https</a:t>
            </a:r>
            <a:r>
              <a:rPr lang="en-US" sz="1300" i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://</a:t>
            </a:r>
            <a:r>
              <a:rPr lang="en-US" sz="1300" i="1" dirty="0" err="1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creativecommons.org</a:t>
            </a:r>
            <a:r>
              <a:rPr lang="en-US" sz="1300" i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/licenses/by/4.0</a:t>
            </a:r>
            <a:r>
              <a:rPr lang="en-US" sz="1300" i="1" dirty="0" smtClean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/</a:t>
            </a:r>
          </a:p>
          <a:p>
            <a:pPr algn="r">
              <a:lnSpc>
                <a:spcPct val="90000"/>
              </a:lnSpc>
              <a:defRPr sz="1800"/>
            </a:pPr>
            <a:r>
              <a:rPr lang="en-US" sz="1400" i="1" dirty="0" smtClean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Learn more at: </a:t>
            </a:r>
            <a:r>
              <a:rPr lang="en-US" sz="1400" i="1" dirty="0" smtClean="0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http://</a:t>
            </a:r>
            <a:r>
              <a:rPr lang="en-US" sz="1400" i="1" dirty="0" err="1" smtClean="0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quanteda.io</a:t>
            </a:r>
            <a:r>
              <a:rPr lang="en-US" sz="1400" i="1" dirty="0" smtClean="0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  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• 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updated: 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09/17</a:t>
            </a:r>
            <a:endParaRPr lang="en-US" sz="1400" dirty="0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  <a:sym typeface="Source Sans Pro Light"/>
            </a:endParaRPr>
          </a:p>
        </p:txBody>
      </p:sp>
      <p:sp>
        <p:nvSpPr>
          <p:cNvPr id="32" name="Shape 35"/>
          <p:cNvSpPr/>
          <p:nvPr/>
        </p:nvSpPr>
        <p:spPr>
          <a:xfrm>
            <a:off x="288186" y="817605"/>
            <a:ext cx="6190725" cy="3760004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800"/>
              </a:spcBef>
            </a:pPr>
            <a:r>
              <a:rPr lang="en-GB" sz="1500" b="1" dirty="0" smtClean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Tokenize texts from a character vector or corpus</a:t>
            </a:r>
          </a:p>
          <a:p>
            <a:pPr algn="l"/>
            <a:r>
              <a:rPr lang="en-GB" sz="1300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x &lt;- </a:t>
            </a:r>
            <a:r>
              <a:rPr lang="en-GB" sz="1300" dirty="0" smtClean="0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</a:t>
            </a:r>
            <a:r>
              <a:rPr lang="en-GB" sz="1300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("Powerful tool for text analysis.", </a:t>
            </a:r>
          </a:p>
          <a:p>
            <a:pPr algn="l"/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            </a:t>
            </a:r>
            <a:r>
              <a:rPr lang="en-GB" sz="1300" dirty="0" err="1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remove_punct</a:t>
            </a:r>
            <a:r>
              <a:rPr lang="en-GB" sz="1300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= </a:t>
            </a:r>
            <a:r>
              <a:rPr lang="en-GB" sz="1300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TRUE, stem = TRUE)</a:t>
            </a:r>
            <a:endParaRPr lang="en-GB" sz="1300" dirty="0">
              <a:solidFill>
                <a:srgbClr val="006AC7"/>
              </a:solidFill>
              <a:uFill>
                <a:solidFill>
                  <a:schemeClr val="bg1"/>
                </a:solidFill>
              </a:uFill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Convert sequences into compound tokens</a:t>
            </a:r>
          </a:p>
          <a:p>
            <a:pPr algn="l"/>
            <a:r>
              <a:rPr lang="en-GB" sz="1300" dirty="0" err="1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myseqs</a:t>
            </a:r>
            <a:r>
              <a:rPr lang="en-GB" sz="1300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&lt;- </a:t>
            </a:r>
            <a:r>
              <a:rPr lang="en-GB" sz="1300" dirty="0" smtClean="0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phrase</a:t>
            </a:r>
            <a:r>
              <a:rPr lang="en-GB" sz="1300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(c(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</a:t>
            </a:r>
            <a:r>
              <a:rPr lang="en-GB" sz="1300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powerful",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</a:t>
            </a:r>
            <a:r>
              <a:rPr lang="en-GB" sz="1300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tool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",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</a:t>
            </a:r>
            <a:r>
              <a:rPr lang="en-GB" sz="1300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text analysis"))</a:t>
            </a: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tokens_compound</a:t>
            </a:r>
            <a:r>
              <a:rPr lang="en-GB" sz="1300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en-GB" sz="13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myseqs</a:t>
            </a:r>
            <a:r>
              <a:rPr lang="en-GB" sz="1300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Select tokens</a:t>
            </a: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tokens_select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c("powerful", 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"text"),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selection = "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keep") </a:t>
            </a:r>
            <a:endParaRPr lang="en-GB" sz="1300" dirty="0"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Create </a:t>
            </a:r>
            <a:r>
              <a:rPr lang="en-GB" sz="1500" b="1" dirty="0" err="1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ngrams</a:t>
            </a: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 and </a:t>
            </a:r>
            <a:r>
              <a:rPr lang="en-GB" sz="1500" b="1" dirty="0" err="1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skipgrams</a:t>
            </a: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 from tokens </a:t>
            </a:r>
          </a:p>
          <a:p>
            <a:pPr algn="l"/>
            <a:r>
              <a:rPr lang="en-GB" sz="1400" dirty="0" err="1" smtClean="0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tokens_ngrams</a:t>
            </a:r>
            <a:r>
              <a:rPr lang="en-GB" sz="1400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en-GB" sz="14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n = 1:3) </a:t>
            </a:r>
          </a:p>
          <a:p>
            <a:pPr algn="l"/>
            <a:r>
              <a:rPr lang="en-GB" sz="14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tokens_skipgrams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400" dirty="0" err="1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, n = 2, skip = </a:t>
            </a:r>
            <a:r>
              <a:rPr lang="en-GB" sz="1400" dirty="0" smtClean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0:1) </a:t>
            </a: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Convert case of tokens</a:t>
            </a:r>
            <a:endParaRPr lang="en-GB" sz="1500" b="1" dirty="0">
              <a:solidFill>
                <a:schemeClr val="tx1"/>
              </a:solidFill>
              <a:uFill>
                <a:solidFill>
                  <a:schemeClr val="bg1"/>
                </a:solidFill>
              </a:uFill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400" dirty="0" err="1" smtClean="0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tokens_tolower</a:t>
            </a:r>
            <a:r>
              <a:rPr lang="en-GB" sz="1400" dirty="0" smtClean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(x) | </a:t>
            </a:r>
            <a:r>
              <a:rPr lang="en-GB" sz="1400" dirty="0" err="1" smtClean="0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tokens_topupper</a:t>
            </a:r>
            <a:r>
              <a:rPr lang="en-GB" sz="1400" dirty="0" smtClean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(x)</a:t>
            </a:r>
            <a:endParaRPr lang="en-GB" sz="1400" dirty="0">
              <a:uFill>
                <a:solidFill>
                  <a:schemeClr val="bg1"/>
                </a:solidFill>
              </a:uFill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Stem the terms in an object</a:t>
            </a:r>
            <a:endParaRPr lang="en-GB" sz="1500" b="1" dirty="0">
              <a:solidFill>
                <a:schemeClr val="tx1"/>
              </a:solidFill>
              <a:uFill>
                <a:solidFill>
                  <a:schemeClr val="bg1"/>
                </a:solidFill>
              </a:uFill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400" dirty="0" err="1" smtClean="0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tokens_wordstem</a:t>
            </a:r>
            <a:r>
              <a:rPr lang="en-GB" sz="1400" dirty="0" smtClean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(x)</a:t>
            </a:r>
            <a:endParaRPr lang="en-GB" sz="1400" dirty="0">
              <a:uFill>
                <a:solidFill>
                  <a:schemeClr val="bg1"/>
                </a:solidFill>
              </a:uFill>
              <a:latin typeface="Monaco" charset="0"/>
              <a:ea typeface="Monaco" charset="0"/>
              <a:cs typeface="Monaco" charset="0"/>
            </a:endParaRPr>
          </a:p>
        </p:txBody>
      </p:sp>
      <p:sp>
        <p:nvSpPr>
          <p:cNvPr id="33" name="Shape 35"/>
          <p:cNvSpPr/>
          <p:nvPr/>
        </p:nvSpPr>
        <p:spPr>
          <a:xfrm>
            <a:off x="288186" y="811863"/>
            <a:ext cx="6084291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endParaRPr lang="en-GB" sz="1200" b="1" i="1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0" name="Shape 38"/>
          <p:cNvSpPr/>
          <p:nvPr/>
        </p:nvSpPr>
        <p:spPr>
          <a:xfrm>
            <a:off x="129877" y="204065"/>
            <a:ext cx="6436800" cy="48288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Tokenize 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 set of </a:t>
            </a: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texts (</a:t>
            </a:r>
            <a:r>
              <a:rPr lang="en-US" sz="2000" dirty="0" smtClean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tokens_*</a:t>
            </a: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  <a:endParaRPr lang="en-US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676471" y="9899220"/>
            <a:ext cx="7178303" cy="835234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1" name="Shape 35"/>
          <p:cNvSpPr/>
          <p:nvPr/>
        </p:nvSpPr>
        <p:spPr>
          <a:xfrm>
            <a:off x="6799156" y="10214000"/>
            <a:ext cx="6265777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800"/>
              </a:spcBef>
            </a:pPr>
            <a:r>
              <a:rPr lang="en-US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convert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(x, to = c("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lda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", "tm", "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stm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", "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austin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", "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topicmodels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", 	  		"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lsa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", "matrix", "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data.frame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))</a:t>
            </a:r>
            <a:endParaRPr lang="en-GB" sz="1300" dirty="0">
              <a:latin typeface="Monaco" charset="0"/>
              <a:ea typeface="Monaco" charset="0"/>
              <a:cs typeface="Monaco" charset="0"/>
            </a:endParaRPr>
          </a:p>
        </p:txBody>
      </p:sp>
      <p:sp>
        <p:nvSpPr>
          <p:cNvPr id="34" name="Shape 38"/>
          <p:cNvSpPr/>
          <p:nvPr/>
        </p:nvSpPr>
        <p:spPr>
          <a:xfrm>
            <a:off x="6640003" y="9677869"/>
            <a:ext cx="7253999" cy="48288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Convert </a:t>
            </a:r>
            <a:r>
              <a:rPr lang="en-US" sz="2400" dirty="0" err="1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dfm</a:t>
            </a: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to a non-</a:t>
            </a:r>
            <a:r>
              <a:rPr lang="en-US" sz="2400" dirty="0" err="1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quanteda</a:t>
            </a: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format</a:t>
            </a:r>
            <a:endParaRPr lang="en-US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636965299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Custom 2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69D9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951</TotalTime>
  <Words>489</Words>
  <Application>Microsoft Macintosh PowerPoint</Application>
  <PresentationFormat>Custom</PresentationFormat>
  <Paragraphs>156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Avenir Book</vt:lpstr>
      <vt:lpstr>Helvetica Light</vt:lpstr>
      <vt:lpstr>Monaco</vt:lpstr>
      <vt:lpstr>Source Sans Pro</vt:lpstr>
      <vt:lpstr>Source Sans Pro Light</vt:lpstr>
      <vt:lpstr>Arial</vt:lpstr>
      <vt:lpstr>White</vt:lpstr>
      <vt:lpstr>Cheat Sheet</vt:lpstr>
      <vt:lpstr>PowerPoint Presentation</vt:lpstr>
    </vt:vector>
  </TitlesOfParts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Quantitative  Text Analysis  with    </dc:title>
  <cp:lastModifiedBy>Stefan Müller</cp:lastModifiedBy>
  <cp:revision>1012</cp:revision>
  <cp:lastPrinted>2017-09-21T08:16:30Z</cp:lastPrinted>
  <dcterms:modified xsi:type="dcterms:W3CDTF">2017-12-20T10:03:34Z</dcterms:modified>
</cp:coreProperties>
</file>